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sldIdLst>
    <p:sldId id="286" r:id="rId2"/>
    <p:sldId id="28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8" r:id="rId12"/>
    <p:sldId id="289" r:id="rId13"/>
    <p:sldId id="264" r:id="rId14"/>
    <p:sldId id="265" r:id="rId15"/>
    <p:sldId id="266" r:id="rId16"/>
    <p:sldId id="267" r:id="rId17"/>
    <p:sldId id="268" r:id="rId18"/>
    <p:sldId id="279" r:id="rId19"/>
    <p:sldId id="285" r:id="rId20"/>
    <p:sldId id="278" r:id="rId21"/>
    <p:sldId id="290" r:id="rId22"/>
    <p:sldId id="280" r:id="rId23"/>
    <p:sldId id="291" r:id="rId24"/>
    <p:sldId id="292" r:id="rId25"/>
    <p:sldId id="269" r:id="rId26"/>
    <p:sldId id="270" r:id="rId27"/>
    <p:sldId id="272" r:id="rId28"/>
    <p:sldId id="271" r:id="rId29"/>
    <p:sldId id="273" r:id="rId30"/>
    <p:sldId id="274" r:id="rId31"/>
    <p:sldId id="275" r:id="rId32"/>
    <p:sldId id="276" r:id="rId33"/>
    <p:sldId id="284" r:id="rId34"/>
    <p:sldId id="283" r:id="rId35"/>
    <p:sldId id="302" r:id="rId36"/>
    <p:sldId id="303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8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5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1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032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6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4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8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5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007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966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8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5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55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9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7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00475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latin typeface="Comic Sans MS" panose="030F0702030302020204" pitchFamily="66" charset="0"/>
              </a:rPr>
              <a:t>Anno Scolastico 2015-2016 </a:t>
            </a:r>
            <a:r>
              <a:rPr lang="it-IT" sz="4000" dirty="0" smtClean="0">
                <a:latin typeface="Comic Sans MS" panose="030F0702030302020204" pitchFamily="66" charset="0"/>
              </a:rPr>
              <a:t/>
            </a:r>
            <a:br>
              <a:rPr lang="it-IT" sz="4000" dirty="0" smtClean="0">
                <a:latin typeface="Comic Sans MS" panose="030F0702030302020204" pitchFamily="66" charset="0"/>
              </a:rPr>
            </a:br>
            <a:r>
              <a:rPr lang="it-IT" sz="4000" dirty="0" smtClean="0">
                <a:latin typeface="Comic Sans MS" panose="030F0702030302020204" pitchFamily="66" charset="0"/>
              </a:rPr>
              <a:t>U.D.A.</a:t>
            </a:r>
            <a:br>
              <a:rPr lang="it-IT" sz="4000" dirty="0" smtClean="0">
                <a:latin typeface="Comic Sans MS" panose="030F0702030302020204" pitchFamily="66" charset="0"/>
              </a:rPr>
            </a:br>
            <a:r>
              <a:rPr lang="it-IT" sz="4000" dirty="0" smtClean="0">
                <a:latin typeface="Comic Sans MS" panose="030F0702030302020204" pitchFamily="66" charset="0"/>
              </a:rPr>
              <a:t>IL TEMPO PASSA…. IL MONDO GIRA</a:t>
            </a:r>
            <a:br>
              <a:rPr lang="it-IT" sz="4000" dirty="0" smtClean="0">
                <a:latin typeface="Comic Sans MS" panose="030F0702030302020204" pitchFamily="66" charset="0"/>
              </a:rPr>
            </a:br>
            <a:r>
              <a:rPr lang="it-IT" sz="4000" dirty="0">
                <a:latin typeface="Comic Sans MS" panose="030F0702030302020204" pitchFamily="66" charset="0"/>
              </a:rPr>
              <a:t>Classe II – San </a:t>
            </a:r>
            <a:r>
              <a:rPr lang="it-IT" sz="4000" dirty="0" smtClean="0">
                <a:latin typeface="Comic Sans MS" panose="030F0702030302020204" pitchFamily="66" charset="0"/>
              </a:rPr>
              <a:t>Bernardo</a:t>
            </a:r>
            <a:br>
              <a:rPr lang="it-IT" sz="4000" dirty="0" smtClean="0">
                <a:latin typeface="Comic Sans MS" panose="030F0702030302020204" pitchFamily="66" charset="0"/>
              </a:rPr>
            </a:br>
            <a:r>
              <a:rPr lang="it-IT" sz="4000" dirty="0">
                <a:latin typeface="Comic Sans MS" panose="030F0702030302020204" pitchFamily="66" charset="0"/>
              </a:rPr>
              <a:t>IC Serrastretta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38200" y="3883378"/>
            <a:ext cx="3451578" cy="27319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dirty="0" smtClean="0"/>
              <a:t>Docenti:</a:t>
            </a:r>
          </a:p>
          <a:p>
            <a:r>
              <a:rPr lang="it-IT" dirty="0" smtClean="0"/>
              <a:t> Alba SIRIANNI</a:t>
            </a:r>
          </a:p>
          <a:p>
            <a:r>
              <a:rPr lang="it-IT" dirty="0" smtClean="0"/>
              <a:t>Olga SCICCHITANO</a:t>
            </a:r>
          </a:p>
          <a:p>
            <a:r>
              <a:rPr lang="it-IT" dirty="0" smtClean="0"/>
              <a:t>Antonella GIGLIOTTI</a:t>
            </a:r>
          </a:p>
          <a:p>
            <a:r>
              <a:rPr lang="it-IT" dirty="0" smtClean="0"/>
              <a:t>Rosa Alba MURACA</a:t>
            </a:r>
          </a:p>
          <a:p>
            <a:r>
              <a:rPr lang="it-IT" dirty="0" smtClean="0"/>
              <a:t>Caterina </a:t>
            </a:r>
            <a:r>
              <a:rPr lang="it-IT" dirty="0" err="1" smtClean="0"/>
              <a:t>consarino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778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10490" y="0"/>
            <a:ext cx="5734754" cy="6479822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latin typeface="Comic Sans MS" panose="030F0702030302020204" pitchFamily="66" charset="0"/>
              </a:rPr>
              <a:t>La povera fanciulla vagò giorno e notte nei boschi pieni di rifiuti, tra grandi alberi pieni di buste di carta, lattine e bottiglie. Man mano che camminava notava che il bosco diventava sempre più pulito e ai rifiuti si sostituivano fiori.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07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11" y="3578578"/>
            <a:ext cx="3996267" cy="327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4" y="270933"/>
            <a:ext cx="5648577" cy="33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7689" y="191911"/>
            <a:ext cx="6445955" cy="6366933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dirty="0" smtClean="0">
                <a:latin typeface="Comic Sans MS" panose="030F0702030302020204" pitchFamily="66" charset="0"/>
              </a:rPr>
              <a:t>QUESTO SUCCEDEVA perché SETTE NANETTI PASSAVANO LE GIORNATE A RACCOGLIERE RIFIUTI CHE LA GENTE ABBANDONAVA NEI BOSCHI.</a:t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IL NANO BARATTOLO RACCOGLIEVA LATTINE DI ALLUMINIO INSIEME A TUBETTOLO, FOGLIOLO SI OCCUPAVA DEL CARTONE, BOTTIGLIOLO DELLE BOTTIGLIE DI PLASTICA, BUCCIOLO SI OCCUPAVA DEGLI SCARTI DI CIBO, VASETTOLO DEL VETRO E CARTOCCIOLO DEL TETRAPAK.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8" y="0"/>
            <a:ext cx="2346960" cy="198424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32" y="0"/>
            <a:ext cx="1671379" cy="22959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8" y="2137921"/>
            <a:ext cx="2277547" cy="25674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2" y="4705339"/>
            <a:ext cx="3380826" cy="208484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43" y="2386584"/>
            <a:ext cx="2084208" cy="23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4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52532" y="1320800"/>
            <a:ext cx="6310489" cy="3567289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latin typeface="Comic Sans MS" panose="030F0702030302020204" pitchFamily="66" charset="0"/>
              </a:rPr>
              <a:t>BIANCANEVE DISSE AI NANETTI CHE ERANO BRAVI A PULIRE L’AMBIENTE E, POI, VIDE UNA GRAZIOSA CASETTA; INCURIOSITA SI </a:t>
            </a:r>
            <a:r>
              <a:rPr lang="it-IT" sz="3200" dirty="0" err="1" smtClean="0">
                <a:latin typeface="Comic Sans MS" panose="030F0702030302020204" pitchFamily="66" charset="0"/>
              </a:rPr>
              <a:t>AVVICINò</a:t>
            </a:r>
            <a:r>
              <a:rPr lang="it-IT" sz="3200" dirty="0" smtClean="0">
                <a:latin typeface="Comic Sans MS" panose="030F0702030302020204" pitchFamily="66" charset="0"/>
              </a:rPr>
              <a:t> ED </a:t>
            </a:r>
            <a:r>
              <a:rPr lang="it-IT" sz="3200" dirty="0" err="1" smtClean="0">
                <a:latin typeface="Comic Sans MS" panose="030F0702030302020204" pitchFamily="66" charset="0"/>
              </a:rPr>
              <a:t>ENTRò</a:t>
            </a:r>
            <a:r>
              <a:rPr lang="it-IT" sz="3200" dirty="0" smtClean="0">
                <a:latin typeface="Comic Sans MS" panose="030F0702030302020204" pitchFamily="66" charset="0"/>
              </a:rPr>
              <a:t>.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6" y="1320800"/>
            <a:ext cx="4887375" cy="3835401"/>
          </a:xfrm>
        </p:spPr>
      </p:pic>
    </p:spTree>
    <p:extLst>
      <p:ext uri="{BB962C8B-B14F-4D97-AF65-F5344CB8AC3E}">
        <p14:creationId xmlns:p14="http://schemas.microsoft.com/office/powerpoint/2010/main" val="3974716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34757" y="620889"/>
            <a:ext cx="5678310" cy="4991453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Tutto era piccolo: i letti, i tavoli, le tazze, insomma chi ci abitava doveva essere proprio piccolo.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Era </a:t>
            </a:r>
            <a:r>
              <a:rPr lang="it-IT" sz="3200" dirty="0" smtClean="0">
                <a:latin typeface="Comic Sans MS" panose="030F0702030302020204" pitchFamily="66" charset="0"/>
              </a:rPr>
              <a:t>quella, infatti, </a:t>
            </a:r>
            <a:r>
              <a:rPr lang="it-IT" sz="3200" dirty="0">
                <a:latin typeface="Comic Sans MS" panose="030F0702030302020204" pitchFamily="66" charset="0"/>
              </a:rPr>
              <a:t>la casa dei sette nani, che durante il giorno lavoravano alla miniera per estrarre i minerali.</a:t>
            </a:r>
          </a:p>
        </p:txBody>
      </p:sp>
      <p:pic>
        <p:nvPicPr>
          <p:cNvPr id="4" name="Segnaposto contenuto 3" descr="http://www.farweb.it/2anno/images/2-1laf08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462844"/>
            <a:ext cx="4538133" cy="4912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14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7733" y="628556"/>
            <a:ext cx="6062133" cy="5249333"/>
          </a:xfrm>
        </p:spPr>
        <p:txBody>
          <a:bodyPr>
            <a:no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Biancaneve rimase meravigliata dal disordine che vi regnava; riordinò allora la stanza e poi salì nella cameretta: rifece i letti, spazzò il pavimento e… dalla stanchezza si distese sui soffici lettini e lì </a:t>
            </a:r>
            <a:r>
              <a:rPr lang="it-IT" sz="3200" dirty="0" smtClean="0">
                <a:latin typeface="Comic Sans MS" panose="030F0702030302020204" pitchFamily="66" charset="0"/>
              </a:rPr>
              <a:t>si addormentò</a:t>
            </a:r>
            <a:r>
              <a:rPr lang="it-IT" sz="32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Segnaposto contenuto 3" descr="http://www.farweb.it/2anno/images/2-1laf09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9" y="921855"/>
            <a:ext cx="4933244" cy="4662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74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0574" y="98778"/>
            <a:ext cx="7171426" cy="6509056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Grande fu la sorpresa quando arrivarono a casa i nani e trovarono le stanze perfettamente in ordine.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&lt;&lt;Deve essere entrato qualcuno, non è da noi tanto ordine&gt;&gt; esclamarono meravigliati.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E infatti, appena entrati in camera, scoprirono la bella sconosciuta e rimasero incantati dalla sua bellezza.</a:t>
            </a:r>
            <a:br>
              <a:rPr lang="it-IT" sz="3200" dirty="0">
                <a:latin typeface="Comic Sans MS" panose="030F0702030302020204" pitchFamily="66" charset="0"/>
              </a:rPr>
            </a:b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1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" y="733777"/>
            <a:ext cx="4639733" cy="456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22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9956" y="697089"/>
            <a:ext cx="6499393" cy="4666897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Biancaneve si svegliò, e trovandosi circondata da quegli omini, capì di essere nella casa dei sette </a:t>
            </a:r>
            <a:r>
              <a:rPr lang="it-IT" sz="3200" dirty="0" smtClean="0">
                <a:latin typeface="Comic Sans MS" panose="030F0702030302020204" pitchFamily="66" charset="0"/>
              </a:rPr>
              <a:t>nani, cugini dei pulitori </a:t>
            </a:r>
            <a:r>
              <a:rPr lang="it-IT" sz="3200" smtClean="0">
                <a:latin typeface="Comic Sans MS" panose="030F0702030302020204" pitchFamily="66" charset="0"/>
              </a:rPr>
              <a:t>del bosco.</a:t>
            </a:r>
            <a:r>
              <a:rPr lang="it-IT" sz="3200">
                <a:latin typeface="Comic Sans MS" panose="030F0702030302020204" pitchFamily="66" charset="0"/>
              </a:rPr>
              <a:t/>
            </a:r>
            <a:br>
              <a:rPr lang="it-IT" sz="3200">
                <a:latin typeface="Comic Sans MS" panose="030F0702030302020204" pitchFamily="66" charset="0"/>
              </a:rPr>
            </a:br>
            <a:r>
              <a:rPr lang="it-IT" sz="3200" smtClean="0">
                <a:latin typeface="Comic Sans MS" panose="030F0702030302020204" pitchFamily="66" charset="0"/>
              </a:rPr>
              <a:t/>
            </a:r>
            <a:br>
              <a:rPr lang="it-IT" sz="320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Piangendo</a:t>
            </a:r>
            <a:r>
              <a:rPr lang="it-IT" sz="3200" dirty="0">
                <a:latin typeface="Comic Sans MS" panose="030F0702030302020204" pitchFamily="66" charset="0"/>
              </a:rPr>
              <a:t>, raccontò loro la sua triste storia.</a:t>
            </a:r>
            <a:br>
              <a:rPr lang="it-IT" sz="3200" dirty="0">
                <a:latin typeface="Comic Sans MS" panose="030F0702030302020204" pitchFamily="66" charset="0"/>
              </a:rPr>
            </a:b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11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2" y="519289"/>
            <a:ext cx="4515555" cy="4506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55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10488" y="383822"/>
            <a:ext cx="4910668" cy="4763911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I nani le proposero di vivere con loro.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Li </a:t>
            </a:r>
            <a:r>
              <a:rPr lang="it-IT" sz="3200" dirty="0">
                <a:latin typeface="Comic Sans MS" panose="030F0702030302020204" pitchFamily="66" charset="0"/>
              </a:rPr>
              <a:t>avrebbe aiutati nelle faccende domestiche, mentre loro erano al </a:t>
            </a:r>
            <a:r>
              <a:rPr lang="it-IT" sz="3200" dirty="0" smtClean="0">
                <a:latin typeface="Comic Sans MS" panose="030F0702030302020204" pitchFamily="66" charset="0"/>
              </a:rPr>
              <a:t>lavoro.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12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3" y="773288"/>
            <a:ext cx="5477582" cy="3984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24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13" y="3589867"/>
            <a:ext cx="3679825" cy="3002843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467" y="146756"/>
            <a:ext cx="11887199" cy="5968294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>
                <a:latin typeface="Comic Sans MS" panose="030F0702030302020204" pitchFamily="66" charset="0"/>
              </a:rPr>
              <a:t>                     </a:t>
            </a:r>
            <a:r>
              <a:rPr lang="it-IT" sz="2800" dirty="0" smtClean="0">
                <a:latin typeface="Comic Sans MS" panose="030F0702030302020204" pitchFamily="66" charset="0"/>
              </a:rPr>
              <a:t>LA COLAZIONE DEI SETTE NANI</a:t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Ogni mattina i sette nani fanno colazione con uova, pane, succhi di frutta e yogurt. Quante uova mangia ogni nanetto se Biancaneve ne prepara 14? Ogni piccolo nano consuma anche uno yogurt e una bottiglietta di succo di frutta. Quanti yogurt in tutto? Quanti succhi? In quali contenitori Biancaneve conferirà gli avanzi di cibo, le bottiglie e i vasetti vuoti?</a:t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/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Uova preparate da Biancaneve		14</a:t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N° di nanetti					  7</a:t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Uova consumate singolarmente	  2</a:t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/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Succhi di frutta bevuti			  7</a:t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Vasetti di yogurt consumati		  7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cxnSp>
        <p:nvCxnSpPr>
          <p:cNvPr id="13" name="Connettore 7 12"/>
          <p:cNvCxnSpPr/>
          <p:nvPr/>
        </p:nvCxnSpPr>
        <p:spPr>
          <a:xfrm>
            <a:off x="9108944" y="4201958"/>
            <a:ext cx="1050131" cy="867250"/>
          </a:xfrm>
          <a:prstGeom prst="curvedConnector3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7 14"/>
          <p:cNvCxnSpPr/>
          <p:nvPr/>
        </p:nvCxnSpPr>
        <p:spPr>
          <a:xfrm>
            <a:off x="10204979" y="4201958"/>
            <a:ext cx="1039284" cy="798667"/>
          </a:xfrm>
          <a:prstGeom prst="curvedConnector3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7 16"/>
          <p:cNvCxnSpPr/>
          <p:nvPr/>
        </p:nvCxnSpPr>
        <p:spPr>
          <a:xfrm rot="10800000" flipV="1">
            <a:off x="9044253" y="4291966"/>
            <a:ext cx="2185988" cy="742950"/>
          </a:xfrm>
          <a:prstGeom prst="curvedConnector3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19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489" y="575733"/>
            <a:ext cx="11808178" cy="4515556"/>
          </a:xfrm>
        </p:spPr>
        <p:txBody>
          <a:bodyPr>
            <a:noAutofit/>
          </a:bodyPr>
          <a:lstStyle/>
          <a:p>
            <a:pPr algn="l"/>
            <a:r>
              <a:rPr lang="it-IT" sz="2800" dirty="0">
                <a:latin typeface="Comic Sans MS" panose="030F0702030302020204" pitchFamily="66" charset="0"/>
              </a:rPr>
              <a:t>In fila indiana vanno i sette nani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marciano, cantano e batton le mani. 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Dotto, il saggio, recita una poesia bla bla... 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Brontolo borbotta, ma è una mania boh </a:t>
            </a:r>
            <a:r>
              <a:rPr lang="it-IT" sz="2800" dirty="0" err="1">
                <a:latin typeface="Comic Sans MS" panose="030F0702030302020204" pitchFamily="66" charset="0"/>
              </a:rPr>
              <a:t>boh</a:t>
            </a:r>
            <a:r>
              <a:rPr lang="it-IT" sz="2800" dirty="0">
                <a:latin typeface="Comic Sans MS" panose="030F0702030302020204" pitchFamily="66" charset="0"/>
              </a:rPr>
              <a:t>...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Pisolo ha sonno e sbadiglia di gusto ah </a:t>
            </a:r>
            <a:r>
              <a:rPr lang="it-IT" sz="2800" dirty="0" err="1">
                <a:latin typeface="Comic Sans MS" panose="030F0702030302020204" pitchFamily="66" charset="0"/>
              </a:rPr>
              <a:t>ah</a:t>
            </a:r>
            <a:r>
              <a:rPr lang="it-IT" sz="2800" dirty="0">
                <a:latin typeface="Comic Sans MS" panose="030F0702030302020204" pitchFamily="66" charset="0"/>
              </a:rPr>
              <a:t>...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Gongolo è contento e si sente un bel fusto oh </a:t>
            </a:r>
            <a:r>
              <a:rPr lang="it-IT" sz="2800" dirty="0" err="1">
                <a:latin typeface="Comic Sans MS" panose="030F0702030302020204" pitchFamily="66" charset="0"/>
              </a:rPr>
              <a:t>oh</a:t>
            </a:r>
            <a:r>
              <a:rPr lang="it-IT" sz="2800" dirty="0">
                <a:latin typeface="Comic Sans MS" panose="030F0702030302020204" pitchFamily="66" charset="0"/>
              </a:rPr>
              <a:t>... 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Mammolo ha fame e mangia una banana gnam </a:t>
            </a:r>
            <a:r>
              <a:rPr lang="it-IT" sz="2800" dirty="0" err="1">
                <a:latin typeface="Comic Sans MS" panose="030F0702030302020204" pitchFamily="66" charset="0"/>
              </a:rPr>
              <a:t>gnam</a:t>
            </a:r>
            <a:r>
              <a:rPr lang="it-IT" sz="2800" dirty="0">
                <a:latin typeface="Comic Sans MS" panose="030F0702030302020204" pitchFamily="66" charset="0"/>
              </a:rPr>
              <a:t>... 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Eolo starnuta e pare il vento di tramontana </a:t>
            </a:r>
            <a:r>
              <a:rPr lang="it-IT" sz="2800" dirty="0" err="1">
                <a:latin typeface="Comic Sans MS" panose="030F0702030302020204" pitchFamily="66" charset="0"/>
              </a:rPr>
              <a:t>eccì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eccì</a:t>
            </a:r>
            <a:r>
              <a:rPr lang="it-IT" sz="2800" dirty="0">
                <a:latin typeface="Comic Sans MS" panose="030F0702030302020204" pitchFamily="66" charset="0"/>
              </a:rPr>
              <a:t>... 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Cucciolo, il piccino, non mangia ma beve </a:t>
            </a:r>
            <a:r>
              <a:rPr lang="it-IT" sz="2800" dirty="0" err="1">
                <a:latin typeface="Comic Sans MS" panose="030F0702030302020204" pitchFamily="66" charset="0"/>
              </a:rPr>
              <a:t>glu</a:t>
            </a:r>
            <a:r>
              <a:rPr lang="it-IT" sz="2800" dirty="0">
                <a:latin typeface="Comic Sans MS" panose="030F0702030302020204" pitchFamily="66" charset="0"/>
              </a:rPr>
              <a:t> </a:t>
            </a:r>
            <a:r>
              <a:rPr lang="it-IT" sz="2800" dirty="0" err="1">
                <a:latin typeface="Comic Sans MS" panose="030F0702030302020204" pitchFamily="66" charset="0"/>
              </a:rPr>
              <a:t>glu</a:t>
            </a:r>
            <a:r>
              <a:rPr lang="it-IT" sz="2800" dirty="0">
                <a:latin typeface="Comic Sans MS" panose="030F0702030302020204" pitchFamily="66" charset="0"/>
              </a:rPr>
              <a:t>... 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Arrivati a casa li aspetta Biancaneve la </a:t>
            </a:r>
            <a:r>
              <a:rPr lang="it-IT" sz="2800" dirty="0" err="1">
                <a:latin typeface="Comic Sans MS" panose="030F0702030302020204" pitchFamily="66" charset="0"/>
              </a:rPr>
              <a:t>la</a:t>
            </a:r>
            <a:r>
              <a:rPr lang="it-IT" sz="2800" dirty="0">
                <a:latin typeface="Comic Sans MS" panose="030F0702030302020204" pitchFamily="66" charset="0"/>
              </a:rPr>
              <a:t>... 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In fila indiana vanno i sette nani marciano, cantano e batton le mani.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9" y="5396706"/>
            <a:ext cx="6107289" cy="1152525"/>
          </a:xfrm>
        </p:spPr>
      </p:pic>
    </p:spTree>
    <p:extLst>
      <p:ext uri="{BB962C8B-B14F-4D97-AF65-F5344CB8AC3E}">
        <p14:creationId xmlns:p14="http://schemas.microsoft.com/office/powerpoint/2010/main" val="195527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511" y="2400301"/>
            <a:ext cx="11742279" cy="414909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>
                <a:latin typeface="Comic Sans MS" panose="030F0702030302020204" pitchFamily="66" charset="0"/>
              </a:rPr>
              <a:t>                       IL TEMPO DELLE FIABE</a:t>
            </a:r>
            <a:br>
              <a:rPr lang="it-IT" dirty="0" smtClean="0">
                <a:latin typeface="Comic Sans MS" panose="030F0702030302020204" pitchFamily="66" charset="0"/>
              </a:rPr>
            </a:br>
            <a:r>
              <a:rPr lang="it-IT" dirty="0" smtClean="0">
                <a:latin typeface="Comic Sans MS" panose="030F0702030302020204" pitchFamily="66" charset="0"/>
              </a:rPr>
              <a:t/>
            </a:r>
            <a:br>
              <a:rPr lang="it-IT" dirty="0" smtClean="0">
                <a:latin typeface="Comic Sans MS" panose="030F0702030302020204" pitchFamily="66" charset="0"/>
              </a:rPr>
            </a:br>
            <a:r>
              <a:rPr lang="it-IT" dirty="0" smtClean="0">
                <a:latin typeface="Comic Sans MS" panose="030F0702030302020204" pitchFamily="66" charset="0"/>
              </a:rPr>
              <a:t>C’ERA UNA VOLTA…</a:t>
            </a:r>
            <a:br>
              <a:rPr lang="it-IT" dirty="0" smtClean="0">
                <a:latin typeface="Comic Sans MS" panose="030F0702030302020204" pitchFamily="66" charset="0"/>
              </a:rPr>
            </a:br>
            <a:r>
              <a:rPr lang="it-IT" dirty="0" smtClean="0">
                <a:latin typeface="Comic Sans MS" panose="030F0702030302020204" pitchFamily="66" charset="0"/>
              </a:rPr>
              <a:t>E MAGICAMENTE LA FANTASIA SI ACCENDE E CI TRASPORTA IN UN MONDO DI CASTELLI, PRINCIPESSE, FATE, MAGHI E STREGHE.</a:t>
            </a:r>
            <a:br>
              <a:rPr lang="it-IT" dirty="0" smtClean="0">
                <a:latin typeface="Comic Sans MS" panose="030F0702030302020204" pitchFamily="66" charset="0"/>
              </a:rPr>
            </a:br>
            <a:r>
              <a:rPr lang="it-IT" dirty="0" smtClean="0">
                <a:latin typeface="Comic Sans MS" panose="030F0702030302020204" pitchFamily="66" charset="0"/>
              </a:rPr>
              <a:t>ENTRA ANCHE TU NEL MONDO DELLE FIABE, CERCA UN TRANQUILLO ANGOLO MAGICO, DOVE SOGNARE E GIOCARE.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0511084" y="7143750"/>
            <a:ext cx="2630311" cy="5237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http://www.liberascuola-rudolfsteiner.it/public/articoli/favol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44" y="0"/>
            <a:ext cx="3951111" cy="23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50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6756" y="124180"/>
            <a:ext cx="11898488" cy="2630309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/>
              <a:t>      			</a:t>
            </a:r>
            <a:r>
              <a:rPr lang="en-US" i="1" dirty="0" smtClean="0">
                <a:latin typeface="Comic Sans MS" panose="030F0702030302020204" pitchFamily="66" charset="0"/>
              </a:rPr>
              <a:t>ILBUCATO </a:t>
            </a:r>
            <a:r>
              <a:rPr lang="en-US" i="1" dirty="0">
                <a:latin typeface="Comic Sans MS" panose="030F0702030302020204" pitchFamily="66" charset="0"/>
              </a:rPr>
              <a:t>DI BIANCANEVE</a:t>
            </a:r>
            <a:r>
              <a:rPr lang="it-IT" dirty="0">
                <a:latin typeface="Comic Sans MS" panose="030F0702030302020204" pitchFamily="66" charset="0"/>
              </a:rPr>
              <a:t/>
            </a:r>
            <a:br>
              <a:rPr lang="it-IT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 </a:t>
            </a:r>
            <a:r>
              <a:rPr lang="en-US" sz="3600" dirty="0" smtClean="0">
                <a:latin typeface="Comic Sans MS" panose="030F0702030302020204" pitchFamily="66" charset="0"/>
              </a:rPr>
              <a:t>Durante </a:t>
            </a:r>
            <a:r>
              <a:rPr lang="en-US" sz="3600" dirty="0" err="1" smtClean="0">
                <a:latin typeface="Comic Sans MS" panose="030F0702030302020204" pitchFamily="66" charset="0"/>
              </a:rPr>
              <a:t>il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giorno</a:t>
            </a:r>
            <a:r>
              <a:rPr lang="en-US" sz="3600" dirty="0" smtClean="0">
                <a:latin typeface="Comic Sans MS" panose="030F0702030302020204" pitchFamily="66" charset="0"/>
              </a:rPr>
              <a:t> Biancaneve </a:t>
            </a:r>
            <a:r>
              <a:rPr lang="en-US" sz="3600" dirty="0" err="1">
                <a:latin typeface="Comic Sans MS" panose="030F0702030302020204" pitchFamily="66" charset="0"/>
              </a:rPr>
              <a:t>dovrà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lavare</a:t>
            </a:r>
            <a:r>
              <a:rPr lang="en-US" sz="3600" dirty="0">
                <a:latin typeface="Comic Sans MS" panose="030F0702030302020204" pitchFamily="66" charset="0"/>
              </a:rPr>
              <a:t> la </a:t>
            </a:r>
            <a:r>
              <a:rPr lang="en-US" sz="3600" dirty="0" err="1">
                <a:latin typeface="Comic Sans MS" panose="030F0702030302020204" pitchFamily="66" charset="0"/>
              </a:rPr>
              <a:t>biancheria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dei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sette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nani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  <a:r>
              <a:rPr lang="en-US" sz="3600" dirty="0" err="1">
                <a:latin typeface="Comic Sans MS" panose="030F0702030302020204" pitchFamily="66" charset="0"/>
              </a:rPr>
              <a:t>Ogni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nanetto</a:t>
            </a:r>
            <a:r>
              <a:rPr lang="en-US" sz="3600" dirty="0">
                <a:latin typeface="Comic Sans MS" panose="030F0702030302020204" pitchFamily="66" charset="0"/>
              </a:rPr>
              <a:t> ha </a:t>
            </a:r>
            <a:r>
              <a:rPr lang="en-US" sz="3600" dirty="0" err="1">
                <a:latin typeface="Comic Sans MS" panose="030F0702030302020204" pitchFamily="66" charset="0"/>
              </a:rPr>
              <a:t>sporcato</a:t>
            </a:r>
            <a:r>
              <a:rPr lang="en-US" sz="3600" dirty="0">
                <a:latin typeface="Comic Sans MS" panose="030F0702030302020204" pitchFamily="66" charset="0"/>
              </a:rPr>
              <a:t> un </a:t>
            </a:r>
            <a:r>
              <a:rPr lang="en-US" sz="3600" dirty="0" err="1">
                <a:latin typeface="Comic Sans MS" panose="030F0702030302020204" pitchFamily="66" charset="0"/>
              </a:rPr>
              <a:t>paio</a:t>
            </a:r>
            <a:r>
              <a:rPr lang="en-US" sz="3600" dirty="0">
                <a:latin typeface="Comic Sans MS" panose="030F0702030302020204" pitchFamily="66" charset="0"/>
              </a:rPr>
              <a:t> di </a:t>
            </a:r>
            <a:r>
              <a:rPr lang="en-US" sz="3600" dirty="0" err="1">
                <a:latin typeface="Comic Sans MS" panose="030F0702030302020204" pitchFamily="66" charset="0"/>
              </a:rPr>
              <a:t>calzini</a:t>
            </a:r>
            <a:r>
              <a:rPr lang="en-US" sz="3600" dirty="0">
                <a:latin typeface="Comic Sans MS" panose="030F0702030302020204" pitchFamily="66" charset="0"/>
              </a:rPr>
              <a:t>, un </a:t>
            </a:r>
            <a:r>
              <a:rPr lang="en-US" sz="3600" dirty="0" err="1">
                <a:latin typeface="Comic Sans MS" panose="030F0702030302020204" pitchFamily="66" charset="0"/>
              </a:rPr>
              <a:t>pantaloncino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 err="1">
                <a:latin typeface="Comic Sans MS" panose="030F0702030302020204" pitchFamily="66" charset="0"/>
              </a:rPr>
              <a:t>una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maglietta</a:t>
            </a:r>
            <a:r>
              <a:rPr lang="en-US" sz="3600" b="1" dirty="0">
                <a:latin typeface="Comic Sans MS" panose="030F0702030302020204" pitchFamily="66" charset="0"/>
              </a:rPr>
              <a:t>, </a:t>
            </a:r>
            <a:r>
              <a:rPr lang="en-US" sz="3600" dirty="0" err="1">
                <a:latin typeface="Comic Sans MS" panose="030F0702030302020204" pitchFamily="66" charset="0"/>
              </a:rPr>
              <a:t>una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casacca</a:t>
            </a:r>
            <a:r>
              <a:rPr lang="en-US" sz="3600" dirty="0">
                <a:latin typeface="Comic Sans MS" panose="030F0702030302020204" pitchFamily="66" charset="0"/>
              </a:rPr>
              <a:t> e un </a:t>
            </a:r>
            <a:r>
              <a:rPr lang="en-US" sz="3600" dirty="0" err="1">
                <a:latin typeface="Comic Sans MS" panose="030F0702030302020204" pitchFamily="66" charset="0"/>
              </a:rPr>
              <a:t>berretto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  <a:r>
              <a:rPr lang="en-US" sz="3600" dirty="0" err="1">
                <a:latin typeface="Comic Sans MS" panose="030F0702030302020204" pitchFamily="66" charset="0"/>
              </a:rPr>
              <a:t>Quanti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indumenti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laverà</a:t>
            </a:r>
            <a:r>
              <a:rPr lang="en-US" sz="3600" dirty="0">
                <a:latin typeface="Comic Sans MS" panose="030F0702030302020204" pitchFamily="66" charset="0"/>
              </a:rPr>
              <a:t> Biancaneve?</a:t>
            </a:r>
            <a:endParaRPr lang="it-IT" sz="3600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296333" y="3047224"/>
            <a:ext cx="6433080" cy="3799487"/>
          </a:xfrm>
        </p:spPr>
        <p:txBody>
          <a:bodyPr>
            <a:noAutofit/>
          </a:bodyPr>
          <a:lstStyle/>
          <a:p>
            <a:r>
              <a:rPr lang="en-US" dirty="0" err="1">
                <a:latin typeface="Comic Sans MS" panose="030F0702030302020204" pitchFamily="66" charset="0"/>
              </a:rPr>
              <a:t>Quanti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calzini</a:t>
            </a:r>
            <a:r>
              <a:rPr lang="en-US" dirty="0">
                <a:latin typeface="Comic Sans MS" panose="030F0702030302020204" pitchFamily="66" charset="0"/>
              </a:rPr>
              <a:t>? </a:t>
            </a:r>
            <a:r>
              <a:rPr lang="en-US" dirty="0" smtClean="0">
                <a:latin typeface="Comic Sans MS" panose="030F0702030302020204" pitchFamily="66" charset="0"/>
              </a:rPr>
              <a:t>-----------------     </a:t>
            </a:r>
            <a:r>
              <a:rPr lang="en-US" dirty="0">
                <a:latin typeface="Comic Sans MS" panose="030F0702030302020204" pitchFamily="66" charset="0"/>
              </a:rPr>
              <a:t>14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 </a:t>
            </a:r>
            <a:r>
              <a:rPr lang="en-US" dirty="0" err="1" smtClean="0">
                <a:latin typeface="Comic Sans MS" panose="030F0702030302020204" pitchFamily="66" charset="0"/>
              </a:rPr>
              <a:t>Quanti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pantaloncini</a:t>
            </a:r>
            <a:r>
              <a:rPr lang="en-US" dirty="0" smtClean="0">
                <a:latin typeface="Comic Sans MS" panose="030F0702030302020204" pitchFamily="66" charset="0"/>
              </a:rPr>
              <a:t>?---------      </a:t>
            </a:r>
            <a:r>
              <a:rPr lang="en-US" dirty="0">
                <a:latin typeface="Comic Sans MS" panose="030F0702030302020204" pitchFamily="66" charset="0"/>
              </a:rPr>
              <a:t>7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 </a:t>
            </a:r>
            <a:r>
              <a:rPr lang="en-US" dirty="0" err="1" smtClean="0">
                <a:latin typeface="Comic Sans MS" panose="030F0702030302020204" pitchFamily="66" charset="0"/>
              </a:rPr>
              <a:t>Quante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magliette</a:t>
            </a:r>
            <a:r>
              <a:rPr lang="en-US" dirty="0" smtClean="0">
                <a:latin typeface="Comic Sans MS" panose="030F0702030302020204" pitchFamily="66" charset="0"/>
              </a:rPr>
              <a:t>?--------------      </a:t>
            </a:r>
            <a:r>
              <a:rPr lang="en-US" dirty="0">
                <a:latin typeface="Comic Sans MS" panose="030F0702030302020204" pitchFamily="66" charset="0"/>
              </a:rPr>
              <a:t>7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 </a:t>
            </a:r>
            <a:r>
              <a:rPr lang="en-US" dirty="0" err="1" smtClean="0">
                <a:latin typeface="Comic Sans MS" panose="030F0702030302020204" pitchFamily="66" charset="0"/>
              </a:rPr>
              <a:t>Quante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casacche</a:t>
            </a:r>
            <a:r>
              <a:rPr lang="en-US" dirty="0">
                <a:latin typeface="Comic Sans MS" panose="030F0702030302020204" pitchFamily="66" charset="0"/>
              </a:rPr>
              <a:t>? </a:t>
            </a:r>
            <a:r>
              <a:rPr lang="en-US" dirty="0" smtClean="0">
                <a:latin typeface="Comic Sans MS" panose="030F0702030302020204" pitchFamily="66" charset="0"/>
              </a:rPr>
              <a:t>---------------      </a:t>
            </a:r>
            <a:r>
              <a:rPr lang="en-US" dirty="0">
                <a:latin typeface="Comic Sans MS" panose="030F0702030302020204" pitchFamily="66" charset="0"/>
              </a:rPr>
              <a:t>7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 </a:t>
            </a:r>
            <a:r>
              <a:rPr lang="en-US" dirty="0" err="1" smtClean="0">
                <a:latin typeface="Comic Sans MS" panose="030F0702030302020204" pitchFamily="66" charset="0"/>
              </a:rPr>
              <a:t>Quanti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berretti</a:t>
            </a:r>
            <a:r>
              <a:rPr lang="en-US" dirty="0">
                <a:latin typeface="Comic Sans MS" panose="030F0702030302020204" pitchFamily="66" charset="0"/>
              </a:rPr>
              <a:t>? </a:t>
            </a:r>
            <a:r>
              <a:rPr lang="en-US" dirty="0" smtClean="0">
                <a:latin typeface="Comic Sans MS" panose="030F0702030302020204" pitchFamily="66" charset="0"/>
              </a:rPr>
              <a:t>-----------------     </a:t>
            </a:r>
            <a:r>
              <a:rPr lang="en-US" dirty="0">
                <a:latin typeface="Comic Sans MS" panose="030F0702030302020204" pitchFamily="66" charset="0"/>
              </a:rPr>
              <a:t>7</a:t>
            </a:r>
            <a:endParaRPr lang="it-IT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it-IT" dirty="0">
              <a:latin typeface="Comic Sans MS" panose="030F0702030302020204" pitchFamily="66" charset="0"/>
            </a:endParaRPr>
          </a:p>
          <a:p>
            <a:r>
              <a:rPr lang="en-US" dirty="0" err="1">
                <a:latin typeface="Comic Sans MS" panose="030F0702030302020204" pitchFamily="66" charset="0"/>
              </a:rPr>
              <a:t>Quanti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indumenti</a:t>
            </a:r>
            <a:r>
              <a:rPr lang="en-US" dirty="0">
                <a:latin typeface="Comic Sans MS" panose="030F0702030302020204" pitchFamily="66" charset="0"/>
              </a:rPr>
              <a:t> in </a:t>
            </a:r>
            <a:r>
              <a:rPr lang="en-US" dirty="0" err="1">
                <a:latin typeface="Comic Sans MS" panose="030F0702030302020204" pitchFamily="66" charset="0"/>
              </a:rPr>
              <a:t>tutto</a:t>
            </a:r>
            <a:r>
              <a:rPr lang="en-US" dirty="0" smtClean="0">
                <a:latin typeface="Comic Sans MS" panose="030F0702030302020204" pitchFamily="66" charset="0"/>
              </a:rPr>
              <a:t>?-      </a:t>
            </a:r>
            <a:r>
              <a:rPr lang="en-US" dirty="0">
                <a:latin typeface="Comic Sans MS" panose="030F0702030302020204" pitchFamily="66" charset="0"/>
              </a:rPr>
              <a:t>42</a:t>
            </a:r>
            <a:endParaRPr lang="it-IT" i="1" dirty="0">
              <a:latin typeface="Comic Sans MS" panose="030F0702030302020204" pitchFamily="66" charset="0"/>
            </a:endParaRPr>
          </a:p>
        </p:txBody>
      </p:sp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3047224"/>
            <a:ext cx="1954318" cy="250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3047224"/>
            <a:ext cx="2200275" cy="2096276"/>
          </a:xfrm>
          <a:prstGeom prst="rect">
            <a:avLst/>
          </a:prstGeom>
          <a:noFill/>
        </p:spPr>
      </p:pic>
      <p:pic>
        <p:nvPicPr>
          <p:cNvPr id="10" name="Immagin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48" y="5733785"/>
            <a:ext cx="1512888" cy="829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887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13778" y="259644"/>
            <a:ext cx="2731911" cy="668866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98" y="259644"/>
            <a:ext cx="5327650" cy="6595495"/>
          </a:xfrm>
        </p:spPr>
      </p:pic>
    </p:spTree>
    <p:extLst>
      <p:ext uri="{BB962C8B-B14F-4D97-AF65-F5344CB8AC3E}">
        <p14:creationId xmlns:p14="http://schemas.microsoft.com/office/powerpoint/2010/main" val="168909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600" y="-293510"/>
            <a:ext cx="11492089" cy="309298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                        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                          </a:t>
            </a:r>
            <a:r>
              <a:rPr lang="en-US" sz="3200" dirty="0" smtClean="0">
                <a:latin typeface="Comic Sans MS" panose="030F0702030302020204" pitchFamily="66" charset="0"/>
              </a:rPr>
              <a:t>BIANCANEVE IN CUCINA</a:t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>E’ sera, Biancaneve è stanca ma non può </a:t>
            </a:r>
            <a:r>
              <a:rPr lang="en-US" sz="3200" dirty="0" err="1" smtClean="0">
                <a:latin typeface="Comic Sans MS" panose="030F0702030302020204" pitchFamily="66" charset="0"/>
              </a:rPr>
              <a:t>ancora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andare</a:t>
            </a:r>
            <a:r>
              <a:rPr lang="en-US" sz="3200" dirty="0" smtClean="0">
                <a:latin typeface="Comic Sans MS" panose="030F0702030302020204" pitchFamily="66" charset="0"/>
              </a:rPr>
              <a:t> a </a:t>
            </a:r>
            <a:r>
              <a:rPr lang="en-US" sz="3200" dirty="0" err="1" smtClean="0">
                <a:latin typeface="Comic Sans MS" panose="030F0702030302020204" pitchFamily="66" charset="0"/>
              </a:rPr>
              <a:t>dormire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perchè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deve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mettere</a:t>
            </a:r>
            <a:r>
              <a:rPr lang="en-US" sz="3200" dirty="0" smtClean="0">
                <a:latin typeface="Comic Sans MS" panose="030F0702030302020204" pitchFamily="66" charset="0"/>
              </a:rPr>
              <a:t> in </a:t>
            </a:r>
            <a:r>
              <a:rPr lang="en-US" sz="3200" dirty="0" err="1" smtClean="0">
                <a:latin typeface="Comic Sans MS" panose="030F0702030302020204" pitchFamily="66" charset="0"/>
              </a:rPr>
              <a:t>ordine</a:t>
            </a:r>
            <a:r>
              <a:rPr lang="en-US" sz="3200" dirty="0" smtClean="0">
                <a:latin typeface="Comic Sans MS" panose="030F0702030302020204" pitchFamily="66" charset="0"/>
              </a:rPr>
              <a:t> la </a:t>
            </a:r>
            <a:r>
              <a:rPr lang="en-US" sz="3200" dirty="0" err="1" smtClean="0">
                <a:latin typeface="Comic Sans MS" panose="030F0702030302020204" pitchFamily="66" charset="0"/>
              </a:rPr>
              <a:t>cucina</a:t>
            </a:r>
            <a:r>
              <a:rPr lang="en-US" sz="3200" dirty="0" smtClean="0">
                <a:latin typeface="Comic Sans MS" panose="030F0702030302020204" pitchFamily="66" charset="0"/>
              </a:rPr>
              <a:t>.</a:t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>Le </a:t>
            </a:r>
            <a:r>
              <a:rPr lang="en-US" sz="3200" dirty="0" err="1" smtClean="0">
                <a:latin typeface="Comic Sans MS" panose="030F0702030302020204" pitchFamily="66" charset="0"/>
              </a:rPr>
              <a:t>toccherà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lavare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tutte</a:t>
            </a:r>
            <a:r>
              <a:rPr lang="en-US" sz="3200" dirty="0" smtClean="0">
                <a:latin typeface="Comic Sans MS" panose="030F0702030302020204" pitchFamily="66" charset="0"/>
              </a:rPr>
              <a:t> le </a:t>
            </a:r>
            <a:r>
              <a:rPr lang="en-US" sz="3200" dirty="0" err="1" smtClean="0">
                <a:latin typeface="Comic Sans MS" panose="030F0702030302020204" pitchFamily="66" charset="0"/>
              </a:rPr>
              <a:t>stoviglie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sporche</a:t>
            </a:r>
            <a:r>
              <a:rPr lang="en-US" sz="3200" dirty="0" smtClean="0">
                <a:latin typeface="Comic Sans MS" panose="030F0702030302020204" pitchFamily="66" charset="0"/>
              </a:rPr>
              <a:t> del </a:t>
            </a:r>
            <a:r>
              <a:rPr lang="en-US" sz="3200" dirty="0" err="1" smtClean="0">
                <a:latin typeface="Comic Sans MS" panose="030F0702030302020204" pitchFamily="66" charset="0"/>
              </a:rPr>
              <a:t>pranzo</a:t>
            </a:r>
            <a:r>
              <a:rPr lang="en-US" sz="3200" dirty="0" smtClean="0">
                <a:latin typeface="Comic Sans MS" panose="030F0702030302020204" pitchFamily="66" charset="0"/>
              </a:rPr>
              <a:t> e </a:t>
            </a:r>
            <a:r>
              <a:rPr lang="en-US" sz="3200" dirty="0" err="1" smtClean="0">
                <a:latin typeface="Comic Sans MS" panose="030F0702030302020204" pitchFamily="66" charset="0"/>
              </a:rPr>
              <a:t>della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cena</a:t>
            </a:r>
            <a:r>
              <a:rPr lang="en-US" sz="3200" dirty="0" smtClean="0">
                <a:latin typeface="Comic Sans MS" panose="030F0702030302020204" pitchFamily="66" charset="0"/>
              </a:rPr>
              <a:t>.</a:t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err="1" smtClean="0">
                <a:latin typeface="Comic Sans MS" panose="030F0702030302020204" pitchFamily="66" charset="0"/>
              </a:rPr>
              <a:t>Quante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stoviglie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dovrà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lavare</a:t>
            </a:r>
            <a:r>
              <a:rPr lang="en-US" sz="3200" dirty="0" smtClean="0">
                <a:latin typeface="Comic Sans MS" panose="030F0702030302020204" pitchFamily="66" charset="0"/>
              </a:rPr>
              <a:t>?</a:t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it-IT" dirty="0"/>
          </a:p>
        </p:txBody>
      </p:sp>
      <p:pic>
        <p:nvPicPr>
          <p:cNvPr id="15" name="Segnaposto contenuto 1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75" y="3286126"/>
            <a:ext cx="3157361" cy="2686050"/>
          </a:xfrm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480896"/>
              </p:ext>
            </p:extLst>
          </p:nvPr>
        </p:nvGraphicFramePr>
        <p:xfrm>
          <a:off x="203199" y="2799470"/>
          <a:ext cx="8469312" cy="3940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410"/>
                <a:gridCol w="1985949"/>
                <a:gridCol w="1687078"/>
                <a:gridCol w="2141875"/>
              </a:tblGrid>
              <a:tr h="1185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STOVIGLIE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PRANZO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CENA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TOTALE STOVIGLIE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0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 PIATTI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FORCHETTE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CUCCHIAI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COLTELLI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it-IT" sz="2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kern="1200" dirty="0">
                          <a:effectLst/>
                          <a:latin typeface="Comic Sans MS" panose="030F0702030302020204" pitchFamily="66" charset="0"/>
                        </a:rPr>
                        <a:t>BICCHIERI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0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TOTALE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35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35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omic Sans MS" panose="030F0702030302020204" pitchFamily="66" charset="0"/>
                        </a:rPr>
                        <a:t>70</a:t>
                      </a:r>
                      <a:endParaRPr lang="it-IT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79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5" y="55646"/>
            <a:ext cx="5917722" cy="6659543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09766" y="1593009"/>
            <a:ext cx="3799034" cy="229164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Ogni DOMENICA i nanetti aiutano </a:t>
            </a:r>
            <a:r>
              <a:rPr lang="it-IT" dirty="0" err="1" smtClean="0">
                <a:latin typeface="Comic Sans MS" panose="030F0702030302020204" pitchFamily="66" charset="0"/>
              </a:rPr>
              <a:t>biancaneve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72" y="0"/>
            <a:ext cx="4846320" cy="6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6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10578" y="270934"/>
            <a:ext cx="6367559" cy="623146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66" y="66904"/>
            <a:ext cx="4798912" cy="6639525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6" y="66904"/>
            <a:ext cx="4673600" cy="6700676"/>
          </a:xfrm>
        </p:spPr>
      </p:pic>
    </p:spTree>
    <p:extLst>
      <p:ext uri="{BB962C8B-B14F-4D97-AF65-F5344CB8AC3E}">
        <p14:creationId xmlns:p14="http://schemas.microsoft.com/office/powerpoint/2010/main" val="109729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6978" y="361244"/>
            <a:ext cx="5065704" cy="5926667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La matrigna voleva a tutti i costi trovare la sua rivale per eliminarla.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Si travestì da vecchia e partì alla sua ricerca.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Attraversò monti, valli, pianure, </a:t>
            </a:r>
            <a:r>
              <a:rPr lang="it-IT" sz="3200" dirty="0" err="1">
                <a:latin typeface="Comic Sans MS" panose="030F0702030302020204" pitchFamily="66" charset="0"/>
              </a:rPr>
              <a:t>finchè</a:t>
            </a:r>
            <a:r>
              <a:rPr lang="it-IT" sz="3200" dirty="0">
                <a:latin typeface="Comic Sans MS" panose="030F0702030302020204" pitchFamily="66" charset="0"/>
              </a:rPr>
              <a:t> giunse alla casa dei sette nani.</a:t>
            </a:r>
          </a:p>
        </p:txBody>
      </p:sp>
      <p:pic>
        <p:nvPicPr>
          <p:cNvPr id="4" name="Segnaposto contenuto 3" descr="http://www.farweb.it/2anno/images/2-1laf13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2" y="659536"/>
            <a:ext cx="5083175" cy="4869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998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711" y="982133"/>
            <a:ext cx="5712178" cy="4562475"/>
          </a:xfrm>
        </p:spPr>
        <p:txBody>
          <a:bodyPr>
            <a:noAutofit/>
          </a:bodyPr>
          <a:lstStyle/>
          <a:p>
            <a:pPr algn="l"/>
            <a:r>
              <a:rPr lang="it-IT" sz="2800" dirty="0">
                <a:latin typeface="Comic Sans MS" panose="030F0702030302020204" pitchFamily="66" charset="0"/>
              </a:rPr>
              <a:t>Bussò alla porta e appena vide affacciarsi alla finestra Biancaneve le si rivolse con fare gentile: &lt;&lt;Bella fanciulla ti offro questa mela rossa e saporita&gt;&gt;.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Biancaneve accettò l'offerta e ringraziò la gentile vecchietta che proseguì il cammino.</a:t>
            </a:r>
            <a:br>
              <a:rPr lang="it-IT" sz="2800" dirty="0">
                <a:latin typeface="Comic Sans MS" panose="030F0702030302020204" pitchFamily="66" charset="0"/>
              </a:rPr>
            </a:b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14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982133"/>
            <a:ext cx="5407377" cy="4562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66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44356" y="293511"/>
            <a:ext cx="4775200" cy="5012267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Ma, ahimè, la mela era avvelenata </a:t>
            </a:r>
            <a:r>
              <a:rPr lang="it-IT" sz="3200" dirty="0" smtClean="0">
                <a:latin typeface="Comic Sans MS" panose="030F0702030302020204" pitchFamily="66" charset="0"/>
              </a:rPr>
              <a:t>e...</a:t>
            </a:r>
            <a:r>
              <a:rPr lang="it-IT" sz="3200" dirty="0">
                <a:latin typeface="Comic Sans MS" panose="030F0702030302020204" pitchFamily="66" charset="0"/>
              </a:rPr>
              <a:t> </a:t>
            </a:r>
            <a:r>
              <a:rPr lang="it-IT" sz="3200" dirty="0" smtClean="0">
                <a:latin typeface="Comic Sans MS" panose="030F0702030302020204" pitchFamily="66" charset="0"/>
              </a:rPr>
              <a:t>al </a:t>
            </a:r>
            <a:r>
              <a:rPr lang="it-IT" sz="3200" dirty="0">
                <a:latin typeface="Comic Sans MS" panose="030F0702030302020204" pitchFamily="66" charset="0"/>
              </a:rPr>
              <a:t>primo morso, Biancaneve cadde a </a:t>
            </a:r>
            <a:r>
              <a:rPr lang="it-IT" sz="3200" dirty="0" smtClean="0">
                <a:latin typeface="Comic Sans MS" panose="030F0702030302020204" pitchFamily="66" charset="0"/>
              </a:rPr>
              <a:t>terra.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15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9" y="406400"/>
            <a:ext cx="4899378" cy="4538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19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3733" y="158044"/>
            <a:ext cx="5633156" cy="5937956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La sera, quando i nanetti tornarono a casa, trovarono Biancaneve stesa a terra, morta</a:t>
            </a:r>
            <a:r>
              <a:rPr lang="it-IT" sz="3200" dirty="0" smtClean="0">
                <a:latin typeface="Comic Sans MS" panose="030F0702030302020204" pitchFamily="66" charset="0"/>
              </a:rPr>
              <a:t>.</a:t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Si </a:t>
            </a:r>
            <a:r>
              <a:rPr lang="it-IT" sz="3200" dirty="0">
                <a:latin typeface="Comic Sans MS" panose="030F0702030302020204" pitchFamily="66" charset="0"/>
              </a:rPr>
              <a:t>disperarono, ma inutilmente; non riuscirono a farla ritornare in vita.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La </a:t>
            </a:r>
            <a:r>
              <a:rPr lang="it-IT" sz="3200" dirty="0">
                <a:latin typeface="Comic Sans MS" panose="030F0702030302020204" pitchFamily="66" charset="0"/>
              </a:rPr>
              <a:t>adagiarono allora in una bara di cristallo.</a:t>
            </a:r>
            <a:br>
              <a:rPr lang="it-IT" sz="3200" dirty="0">
                <a:latin typeface="Comic Sans MS" panose="030F0702030302020204" pitchFamily="66" charset="0"/>
              </a:rPr>
            </a:b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16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6" y="519289"/>
            <a:ext cx="5486400" cy="4289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50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5733" y="112889"/>
            <a:ext cx="5757334" cy="5249333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Dopo alcuni giorni passò di lì un principe in sella al suo cavallo.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Scorse </a:t>
            </a:r>
            <a:r>
              <a:rPr lang="it-IT" sz="3200" dirty="0">
                <a:latin typeface="Comic Sans MS" panose="030F0702030302020204" pitchFamily="66" charset="0"/>
              </a:rPr>
              <a:t>i nanetti piangenti sulla bara di cristallo, si avvicinò e con grande stupore vide la bellissima fanciulla morta.</a:t>
            </a:r>
            <a:br>
              <a:rPr lang="it-IT" sz="3200" dirty="0">
                <a:latin typeface="Comic Sans MS" panose="030F0702030302020204" pitchFamily="66" charset="0"/>
              </a:rPr>
            </a:b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17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" y="327378"/>
            <a:ext cx="4809067" cy="5034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54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5"/>
            <a:ext cx="12187353" cy="686061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8022" y="219421"/>
            <a:ext cx="11524545" cy="1053527"/>
          </a:xfrm>
        </p:spPr>
        <p:txBody>
          <a:bodyPr>
            <a:normAutofit/>
          </a:bodyPr>
          <a:lstStyle/>
          <a:p>
            <a:r>
              <a:rPr lang="it-IT" sz="5400" b="1" cap="none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BIANCANEVE E I SETTE NANI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80310" y="3602038"/>
            <a:ext cx="6229350" cy="1655762"/>
          </a:xfrm>
          <a:ln>
            <a:noFill/>
          </a:ln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030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71733" y="640645"/>
            <a:ext cx="4673601" cy="4992511"/>
          </a:xfrm>
        </p:spPr>
        <p:txBody>
          <a:bodyPr>
            <a:normAutofit/>
          </a:bodyPr>
          <a:lstStyle/>
          <a:p>
            <a:pPr algn="l"/>
            <a:r>
              <a:rPr lang="it-IT" sz="3600" dirty="0">
                <a:latin typeface="Comic Sans MS" panose="030F0702030302020204" pitchFamily="66" charset="0"/>
              </a:rPr>
              <a:t>Il principe scese </a:t>
            </a:r>
            <a:r>
              <a:rPr lang="it-IT" sz="3600" dirty="0" err="1" smtClean="0">
                <a:latin typeface="Comic Sans MS" panose="030F0702030302020204" pitchFamily="66" charset="0"/>
              </a:rPr>
              <a:t>daL</a:t>
            </a:r>
            <a:r>
              <a:rPr lang="it-IT" sz="3600" dirty="0" smtClean="0">
                <a:latin typeface="Comic Sans MS" panose="030F0702030302020204" pitchFamily="66" charset="0"/>
              </a:rPr>
              <a:t> </a:t>
            </a:r>
            <a:r>
              <a:rPr lang="it-IT" sz="3600" dirty="0">
                <a:latin typeface="Comic Sans MS" panose="030F0702030302020204" pitchFamily="66" charset="0"/>
              </a:rPr>
              <a:t>cavallo e baciò la bella principessa.</a:t>
            </a:r>
          </a:p>
        </p:txBody>
      </p:sp>
      <p:pic>
        <p:nvPicPr>
          <p:cNvPr id="4" name="Segnaposto contenuto 3" descr="http://www.farweb.it/2anno/images/2-1laf18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97" y="640645"/>
            <a:ext cx="5289336" cy="5149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34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0132" y="462844"/>
            <a:ext cx="5136445" cy="5238045"/>
          </a:xfrm>
        </p:spPr>
        <p:txBody>
          <a:bodyPr>
            <a:normAutofit/>
          </a:bodyPr>
          <a:lstStyle/>
          <a:p>
            <a:pPr algn="l"/>
            <a:r>
              <a:rPr lang="it-IT" sz="3600" dirty="0">
                <a:latin typeface="Comic Sans MS" panose="030F0702030302020204" pitchFamily="66" charset="0"/>
              </a:rPr>
              <a:t>Immediatamente Biancaneve aprì gli occhi, sorrise al principe e si sollevò dal cuscino.</a:t>
            </a:r>
          </a:p>
        </p:txBody>
      </p:sp>
      <p:pic>
        <p:nvPicPr>
          <p:cNvPr id="4" name="Segnaposto contenuto 3" descr="http://www.farweb.it/2anno/images/2-1laf19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2844"/>
            <a:ext cx="5161844" cy="4885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04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83199" y="685799"/>
            <a:ext cx="6378223" cy="5094111"/>
          </a:xfrm>
        </p:spPr>
        <p:txBody>
          <a:bodyPr>
            <a:normAutofit/>
          </a:bodyPr>
          <a:lstStyle/>
          <a:p>
            <a:pPr algn="l"/>
            <a:r>
              <a:rPr lang="it-IT" sz="3600" dirty="0">
                <a:latin typeface="Comic Sans MS" panose="030F0702030302020204" pitchFamily="66" charset="0"/>
              </a:rPr>
              <a:t>Il principe la invitò a salire sul suo cavallo bianco e insieme si avviarono al </a:t>
            </a:r>
            <a:r>
              <a:rPr lang="it-IT" sz="3600" dirty="0" smtClean="0">
                <a:latin typeface="Comic Sans MS" panose="030F0702030302020204" pitchFamily="66" charset="0"/>
              </a:rPr>
              <a:t>castello.</a:t>
            </a:r>
            <a:endParaRPr lang="it-IT" sz="3600" dirty="0">
              <a:latin typeface="Comic Sans MS" panose="030F0702030302020204" pitchFamily="66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6" y="90416"/>
            <a:ext cx="4828942" cy="6603681"/>
          </a:xfrm>
        </p:spPr>
      </p:pic>
    </p:spTree>
    <p:extLst>
      <p:ext uri="{BB962C8B-B14F-4D97-AF65-F5344CB8AC3E}">
        <p14:creationId xmlns:p14="http://schemas.microsoft.com/office/powerpoint/2010/main" val="160118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1" y="345057"/>
            <a:ext cx="5667752" cy="651294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038491" y="1512711"/>
            <a:ext cx="5916442" cy="3612446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Biancaneve e il </a:t>
            </a:r>
            <a:r>
              <a:rPr lang="it-IT" sz="3200" dirty="0" smtClean="0">
                <a:latin typeface="Comic Sans MS" panose="030F0702030302020204" pitchFamily="66" charset="0"/>
              </a:rPr>
              <a:t>principe si </a:t>
            </a:r>
            <a:r>
              <a:rPr lang="it-IT" sz="3200" dirty="0">
                <a:latin typeface="Comic Sans MS" panose="030F0702030302020204" pitchFamily="66" charset="0"/>
              </a:rPr>
              <a:t>sposarono.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Diedero una festa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bellissima, a cui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parteciparono tanti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>invitati.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endParaRPr lang="it-IT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7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174" y="-7938"/>
            <a:ext cx="11868149" cy="7743825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anose="030F0702030302020204" pitchFamily="66" charset="0"/>
              </a:rPr>
              <a:t>       </a:t>
            </a:r>
            <a:r>
              <a:rPr lang="it-IT" sz="3200" dirty="0">
                <a:latin typeface="Comic Sans MS" panose="030F0702030302020204" pitchFamily="66" charset="0"/>
              </a:rPr>
              <a:t/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Alle nozze di Biancaneve con il principe parteciparono 57 cortigiani, 7 regine,  7 re e i 7 nani. Quanti invitati in tutto?</a:t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Alla festa non si presentarono 12 cortigiani. Quanti partecipanti erano presenti? </a:t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/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/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/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/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/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dirty="0">
                <a:latin typeface="Comic Sans MS" panose="030F0702030302020204" pitchFamily="66" charset="0"/>
              </a:rPr>
              <a:t/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3200" dirty="0" smtClean="0">
                <a:latin typeface="Comic Sans MS" panose="030F0702030302020204" pitchFamily="66" charset="0"/>
              </a:rPr>
              <a:t> 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1578133"/>
              </p:ext>
            </p:extLst>
          </p:nvPr>
        </p:nvGraphicFramePr>
        <p:xfrm>
          <a:off x="314326" y="3438207"/>
          <a:ext cx="74295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/>
                <a:gridCol w="2476500"/>
                <a:gridCol w="2476500"/>
              </a:tblGrid>
              <a:tr h="655004"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Invitati</a:t>
                      </a: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in tutto 78</a:t>
                      </a:r>
                      <a:endParaRPr lang="it-IT" sz="2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219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Cortigiani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Re</a:t>
                      </a:r>
                      <a:r>
                        <a:rPr lang="it-IT" sz="2000" baseline="0" dirty="0" smtClean="0">
                          <a:latin typeface="Comic Sans MS" panose="030F0702030302020204" pitchFamily="66" charset="0"/>
                        </a:rPr>
                        <a:t> e Regine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Nani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219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57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14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7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55004"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Operazione: addizione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55004"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Partecipanti alla festa 66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55004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Invitati in tutto 78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Cortigiani non presenti 12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55004"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omic Sans MS" panose="030F0702030302020204" pitchFamily="66" charset="0"/>
                        </a:rPr>
                        <a:t>Operazione: sottrazione</a:t>
                      </a:r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AutoShape 2" descr="Risultati immagini per le nozze di biancaneve"/>
          <p:cNvSpPr>
            <a:spLocks noChangeAspect="1" noChangeArrowheads="1"/>
          </p:cNvSpPr>
          <p:nvPr/>
        </p:nvSpPr>
        <p:spPr bwMode="auto">
          <a:xfrm>
            <a:off x="9526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249" y="3443112"/>
            <a:ext cx="3171825" cy="36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5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7419" y="0"/>
            <a:ext cx="3648419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50898" y="0"/>
            <a:ext cx="8241102" cy="6857999"/>
          </a:xfrm>
        </p:spPr>
        <p:txBody>
          <a:bodyPr>
            <a:normAutofit lnSpcReduction="10000"/>
          </a:bodyPr>
          <a:lstStyle/>
          <a:p>
            <a:pPr algn="l"/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Dopo le nozze di </a:t>
            </a:r>
            <a:r>
              <a:rPr lang="it-IT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biancaneve</a:t>
            </a:r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nella casetta dei sette nani la vita riprese faticosamente.</a:t>
            </a:r>
          </a:p>
          <a:p>
            <a:pPr algn="l"/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Nessuno aveva voglia di fare niente: il fuoco era spento, la minestra bruciava, i piatti erano sempre sporchi e i letti sempre disfatti.</a:t>
            </a:r>
          </a:p>
          <a:p>
            <a:pPr algn="l"/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nani tutte le mattine si alzavano all’alba e andavano a lavorare, poi, al tramonto tornavano stanchi e silenziosi e se qualcuno apriva la bocca era per parlare di </a:t>
            </a:r>
            <a:r>
              <a:rPr lang="it-IT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biancaneve</a:t>
            </a:r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l"/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Questa situazione non poteva durare a lungo e cosi un bel giorno a cucciolo venne un’ idea…</a:t>
            </a:r>
            <a:endParaRPr lang="it-IT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9" y="0"/>
            <a:ext cx="364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6088" y="1"/>
            <a:ext cx="6107289" cy="6762044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945510" y="3657457"/>
            <a:ext cx="1320015" cy="136818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2" y="-47977"/>
            <a:ext cx="5131654" cy="695892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71" y="1"/>
            <a:ext cx="623925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6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38823" y="618517"/>
            <a:ext cx="4739403" cy="5471732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Comic Sans MS" panose="030F0702030302020204" pitchFamily="66" charset="0"/>
              </a:rPr>
              <a:t>E VISSERO…. Tutti FELICI E CONTENTI.</a:t>
            </a:r>
            <a:endParaRPr lang="it-IT" sz="4000" dirty="0">
              <a:latin typeface="Comic Sans MS" panose="030F0702030302020204" pitchFamily="66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44" y="1594409"/>
            <a:ext cx="4402667" cy="3834580"/>
          </a:xfrm>
        </p:spPr>
      </p:pic>
    </p:spTree>
    <p:extLst>
      <p:ext uri="{BB962C8B-B14F-4D97-AF65-F5344CB8AC3E}">
        <p14:creationId xmlns:p14="http://schemas.microsoft.com/office/powerpoint/2010/main" val="51696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200" y="191911"/>
            <a:ext cx="11243733" cy="903111"/>
          </a:xfrm>
        </p:spPr>
        <p:txBody>
          <a:bodyPr/>
          <a:lstStyle/>
          <a:p>
            <a:r>
              <a:rPr lang="it-IT" dirty="0" smtClean="0">
                <a:latin typeface="Comic Sans MS" panose="030F0702030302020204" pitchFamily="66" charset="0"/>
              </a:rPr>
              <a:t>I NOSTRI DISEGNI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79" y="973668"/>
            <a:ext cx="4515554" cy="6020741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11" y="927571"/>
            <a:ext cx="4459111" cy="594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1553" y="1826428"/>
            <a:ext cx="10364451" cy="15961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8" y="1670757"/>
            <a:ext cx="11854716" cy="4834502"/>
          </a:xfrm>
        </p:spPr>
      </p:pic>
    </p:spTree>
    <p:extLst>
      <p:ext uri="{BB962C8B-B14F-4D97-AF65-F5344CB8AC3E}">
        <p14:creationId xmlns:p14="http://schemas.microsoft.com/office/powerpoint/2010/main" val="1874586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http://www.farweb.it/2anno/images/2-1laf01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0" y="632178"/>
            <a:ext cx="5048955" cy="5089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9955" y="711200"/>
            <a:ext cx="6592711" cy="5010007"/>
          </a:xfrm>
        </p:spPr>
        <p:txBody>
          <a:bodyPr>
            <a:noAutofit/>
          </a:bodyPr>
          <a:lstStyle/>
          <a:p>
            <a:pPr algn="l"/>
            <a:r>
              <a:rPr lang="it-IT" sz="3600" dirty="0" smtClean="0">
                <a:latin typeface="Comic Sans MS" panose="030F0702030302020204" pitchFamily="66" charset="0"/>
              </a:rPr>
              <a:t>C’era </a:t>
            </a:r>
            <a:r>
              <a:rPr lang="it-IT" sz="3600" dirty="0">
                <a:latin typeface="Comic Sans MS" panose="030F0702030302020204" pitchFamily="66" charset="0"/>
              </a:rPr>
              <a:t>una </a:t>
            </a:r>
            <a:r>
              <a:rPr lang="it-IT" sz="3600" dirty="0" err="1" smtClean="0">
                <a:latin typeface="Comic Sans MS" panose="030F0702030302020204" pitchFamily="66" charset="0"/>
              </a:rPr>
              <a:t>una</a:t>
            </a:r>
            <a:r>
              <a:rPr lang="it-IT" sz="3600" dirty="0" smtClean="0">
                <a:latin typeface="Comic Sans MS" panose="030F0702030302020204" pitchFamily="66" charset="0"/>
              </a:rPr>
              <a:t> volta una principessa che si chiamava </a:t>
            </a:r>
            <a:r>
              <a:rPr lang="it-IT" sz="3600" dirty="0" err="1" smtClean="0">
                <a:latin typeface="Comic Sans MS" panose="030F0702030302020204" pitchFamily="66" charset="0"/>
              </a:rPr>
              <a:t>biancaneve</a:t>
            </a:r>
            <a:r>
              <a:rPr lang="it-IT" sz="3600" dirty="0" smtClean="0">
                <a:latin typeface="Comic Sans MS" panose="030F0702030302020204" pitchFamily="66" charset="0"/>
              </a:rPr>
              <a:t> </a:t>
            </a:r>
            <a:r>
              <a:rPr lang="it-IT" sz="3600" dirty="0" err="1" smtClean="0">
                <a:latin typeface="Comic Sans MS" panose="030F0702030302020204" pitchFamily="66" charset="0"/>
              </a:rPr>
              <a:t>perche</a:t>
            </a:r>
            <a:r>
              <a:rPr lang="it-IT" sz="3600" dirty="0" smtClean="0">
                <a:latin typeface="Comic Sans MS" panose="030F0702030302020204" pitchFamily="66" charset="0"/>
              </a:rPr>
              <a:t>’ aveva i capelli neri come l’ebano e la pelle bianca come la neve.</a:t>
            </a:r>
            <a:endParaRPr lang="it-IT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1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31" y="214489"/>
            <a:ext cx="9772952" cy="6547556"/>
          </a:xfrm>
        </p:spPr>
      </p:pic>
    </p:spTree>
    <p:extLst>
      <p:ext uri="{BB962C8B-B14F-4D97-AF65-F5344CB8AC3E}">
        <p14:creationId xmlns:p14="http://schemas.microsoft.com/office/powerpoint/2010/main" val="268540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5" y="122208"/>
            <a:ext cx="5065214" cy="675362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64" y="122208"/>
            <a:ext cx="6631899" cy="67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7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2" y="566488"/>
            <a:ext cx="4370386" cy="606968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85" y="824090"/>
            <a:ext cx="7624692" cy="555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5" y="925691"/>
            <a:ext cx="11922549" cy="4797776"/>
          </a:xfrm>
        </p:spPr>
      </p:pic>
    </p:spTree>
    <p:extLst>
      <p:ext uri="{BB962C8B-B14F-4D97-AF65-F5344CB8AC3E}">
        <p14:creationId xmlns:p14="http://schemas.microsoft.com/office/powerpoint/2010/main" val="151232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59" y="1116377"/>
            <a:ext cx="4121031" cy="480586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05" y="9031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0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1244" y="245984"/>
            <a:ext cx="11401778" cy="747439"/>
          </a:xfrm>
        </p:spPr>
        <p:txBody>
          <a:bodyPr>
            <a:normAutofit fontScale="90000"/>
          </a:bodyPr>
          <a:lstStyle/>
          <a:p>
            <a:r>
              <a:rPr lang="it-IT" sz="3200" dirty="0" smtClean="0">
                <a:latin typeface="Comic Sans MS" panose="030F0702030302020204" pitchFamily="66" charset="0"/>
              </a:rPr>
              <a:t>GRAZIE BIANCANEVE DI AVERCI FATTO ANCORA SOGNARE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80532" y="1490132"/>
            <a:ext cx="10171290" cy="453813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200" dirty="0" smtClean="0">
                <a:latin typeface="Comic Sans MS" panose="030F0702030302020204" pitchFamily="66" charset="0"/>
              </a:rPr>
              <a:t>FILIPPO – ANGELO MAIO – ANGELO MURACA – ANDREA – DENNIS – FRANCESCO PAOLA – SALVATORE – DIEGO – FRANCESCO TALARICO – MARIANO – CRISTIAN – MARIA GRAZIA – ISABELLA – MARIA ASSUNTA – THAIS – </a:t>
            </a:r>
            <a:r>
              <a:rPr lang="it-IT" sz="3200" dirty="0" err="1">
                <a:latin typeface="Comic Sans MS" panose="030F0702030302020204" pitchFamily="66" charset="0"/>
              </a:rPr>
              <a:t>ELèNA</a:t>
            </a:r>
            <a:r>
              <a:rPr lang="it-IT" sz="3200" dirty="0">
                <a:latin typeface="Comic Sans MS" panose="030F0702030302020204" pitchFamily="66" charset="0"/>
              </a:rPr>
              <a:t> </a:t>
            </a:r>
            <a:r>
              <a:rPr lang="it-IT" sz="3200" dirty="0" smtClean="0">
                <a:latin typeface="Comic Sans MS" panose="030F0702030302020204" pitchFamily="66" charset="0"/>
              </a:rPr>
              <a:t>– AZZURRA – FILOMENA – ALESSANDRA – ELISA – NOEMI - ELLADE – VINCENZA –VERONICA -  SILVANA – ALESSIA.</a:t>
            </a:r>
            <a:endParaRPr lang="it-IT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83111" y="857956"/>
            <a:ext cx="5099572" cy="4470400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latin typeface="Comic Sans MS" panose="030F0702030302020204" pitchFamily="66" charset="0"/>
              </a:rPr>
              <a:t>Aveva però una matrigna molto bella e vanitosa, che ogni giorno interrogava lo specchio magico per avere la conferma di essere la più bella.</a:t>
            </a:r>
            <a:br>
              <a:rPr lang="it-IT" sz="3600" dirty="0">
                <a:latin typeface="Comic Sans MS" panose="030F0702030302020204" pitchFamily="66" charset="0"/>
              </a:rPr>
            </a:br>
            <a:endParaRPr lang="it-IT" sz="36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02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" y="349955"/>
            <a:ext cx="4281664" cy="5271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33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68710" y="158044"/>
            <a:ext cx="6468533" cy="5757334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it-IT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un brutto giorno però, lo specchio le rispose in modo diverso: "Tu sei bella, ma Biancaneve è più bella di te!"</a:t>
            </a:r>
            <a:r>
              <a:rPr lang="it-IT" sz="3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3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000" dirty="0">
                <a:latin typeface="Comic Sans MS" panose="030F0702030302020204" pitchFamily="66" charset="0"/>
                <a:ea typeface="Times New Roman" panose="02020603050405020304" pitchFamily="18" charset="0"/>
              </a:rPr>
              <a:t>A queste parole la matrigna si infuriò a tal punto che chiamò il cacciatore e gli ordinò di uccidere la principessa.</a:t>
            </a:r>
            <a:endParaRPr lang="it-IT" sz="30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03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1" y="440268"/>
            <a:ext cx="4244621" cy="5125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47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1243" y="1614310"/>
            <a:ext cx="5641439" cy="2946401"/>
          </a:xfrm>
        </p:spPr>
        <p:txBody>
          <a:bodyPr>
            <a:no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Chiamò allora il cacciatore e gli ordinò di uccidere la povera principessa: &lt;&lt;Vai nel bosco – gli disse – e uccidi Biancaneve, portami poi il suo cuore, come prova della sua morte&gt;&gt;.</a:t>
            </a:r>
            <a:br>
              <a:rPr lang="it-IT" sz="3200" dirty="0">
                <a:latin typeface="Comic Sans MS" panose="030F0702030302020204" pitchFamily="66" charset="0"/>
              </a:rPr>
            </a:b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 descr="http://www.farweb.it/2anno/images/2-1laf04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7" y="685800"/>
            <a:ext cx="4490254" cy="4743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26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6488" y="726722"/>
            <a:ext cx="6434667" cy="4608689"/>
          </a:xfrm>
        </p:spPr>
        <p:txBody>
          <a:bodyPr>
            <a:no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Il cacciatore però non aveva il coraggio di uccidere Biancaneve, allora uccise un cinghiale e gli strappò il </a:t>
            </a:r>
            <a:r>
              <a:rPr lang="it-IT" sz="3200" dirty="0" smtClean="0">
                <a:latin typeface="Comic Sans MS" panose="030F0702030302020204" pitchFamily="66" charset="0"/>
              </a:rPr>
              <a:t>cuore dicendo: </a:t>
            </a:r>
            <a:r>
              <a:rPr lang="it-IT" sz="3200" dirty="0">
                <a:latin typeface="Comic Sans MS" panose="030F0702030302020204" pitchFamily="66" charset="0"/>
              </a:rPr>
              <a:t>&lt;&lt;Alla regina porterò come prova, il cuore di un cinghiale; sono sicuro che non si accorgerà </a:t>
            </a:r>
            <a:r>
              <a:rPr lang="it-IT" sz="3200" dirty="0" smtClean="0">
                <a:latin typeface="Comic Sans MS" panose="030F0702030302020204" pitchFamily="66" charset="0"/>
              </a:rPr>
              <a:t>dell'inganno</a:t>
            </a:r>
            <a:r>
              <a:rPr lang="it-IT" sz="3200" dirty="0">
                <a:latin typeface="Comic Sans MS" panose="030F0702030302020204" pitchFamily="66" charset="0"/>
              </a:rPr>
              <a:t>&gt;&gt;.</a:t>
            </a:r>
          </a:p>
        </p:txBody>
      </p:sp>
      <p:pic>
        <p:nvPicPr>
          <p:cNvPr id="4" name="Segnaposto contenuto 3" descr="http://www.farweb.it/2anno/images/2-1laf05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7" y="451556"/>
            <a:ext cx="3633734" cy="5159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46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31555" y="203200"/>
            <a:ext cx="5791201" cy="5171386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atin typeface="Comic Sans MS" panose="030F0702030302020204" pitchFamily="66" charset="0"/>
              </a:rPr>
              <a:t>Convinta di non avere più rivali, la matrigna interrogò lo specchio: "Specchio delle mie brame chi è la più bella </a:t>
            </a:r>
            <a:r>
              <a:rPr lang="it-IT" sz="2900" dirty="0">
                <a:latin typeface="Comic Sans MS" panose="030F0702030302020204" pitchFamily="66" charset="0"/>
              </a:rPr>
              <a:t>del reame?" .</a:t>
            </a:r>
            <a:br>
              <a:rPr lang="it-IT" sz="2900" dirty="0">
                <a:latin typeface="Comic Sans MS" panose="030F0702030302020204" pitchFamily="66" charset="0"/>
              </a:rPr>
            </a:br>
            <a:r>
              <a:rPr lang="it-IT" sz="2900" dirty="0">
                <a:latin typeface="Comic Sans MS" panose="030F0702030302020204" pitchFamily="66" charset="0"/>
              </a:rPr>
              <a:t>"Tu sei bella, ma Biancaneve è più bella di te" rispose lo specchio</a:t>
            </a:r>
            <a:r>
              <a:rPr lang="it-IT" sz="2900" dirty="0" smtClean="0">
                <a:latin typeface="Comic Sans MS" panose="030F0702030302020204" pitchFamily="66" charset="0"/>
              </a:rPr>
              <a:t>.</a:t>
            </a:r>
            <a:br>
              <a:rPr lang="it-IT" sz="2900" dirty="0" smtClean="0">
                <a:latin typeface="Comic Sans MS" panose="030F0702030302020204" pitchFamily="66" charset="0"/>
              </a:rPr>
            </a:br>
            <a:r>
              <a:rPr lang="it-IT" sz="2900" dirty="0">
                <a:latin typeface="Comic Sans MS" panose="030F0702030302020204" pitchFamily="66" charset="0"/>
              </a:rPr>
              <a:t>La regina capì di essere stata ingannata.</a:t>
            </a:r>
          </a:p>
        </p:txBody>
      </p:sp>
      <p:pic>
        <p:nvPicPr>
          <p:cNvPr id="4" name="Segnaposto contenuto 3" descr="http://www.farweb.it/2anno/images/2-1laf06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9" y="293512"/>
            <a:ext cx="4154310" cy="4890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81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727</TotalTime>
  <Words>807</Words>
  <Application>Microsoft Office PowerPoint</Application>
  <PresentationFormat>Widescreen</PresentationFormat>
  <Paragraphs>93</Paragraphs>
  <Slides>45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1" baseType="lpstr">
      <vt:lpstr>Arial</vt:lpstr>
      <vt:lpstr>Calibri</vt:lpstr>
      <vt:lpstr>Comic Sans MS</vt:lpstr>
      <vt:lpstr>Times New Roman</vt:lpstr>
      <vt:lpstr>Tw Cen MT</vt:lpstr>
      <vt:lpstr>Goccia</vt:lpstr>
      <vt:lpstr>Anno Scolastico 2015-2016  U.D.A. IL TEMPO PASSA…. IL MONDO GIRA Classe II – San Bernardo IC Serrastretta </vt:lpstr>
      <vt:lpstr>                       IL TEMPO DELLE FIABE  C’ERA UNA VOLTA… E MAGICAMENTE LA FANTASIA SI ACCENDE E CI TRASPORTA IN UN MONDO DI CASTELLI, PRINCIPESSE, FATE, MAGHI E STREGHE. ENTRA ANCHE TU NEL MONDO DELLE FIABE, CERCA UN TRANQUILLO ANGOLO MAGICO, DOVE SOGNARE E GIOCARE.</vt:lpstr>
      <vt:lpstr>BIANCANEVE E I SETTE NANI</vt:lpstr>
      <vt:lpstr>C’era una una volta una principessa che si chiamava biancaneve perche’ aveva i capelli neri come l’ebano e la pelle bianca come la neve.</vt:lpstr>
      <vt:lpstr>Aveva però una matrigna molto bella e vanitosa, che ogni giorno interrogava lo specchio magico per avere la conferma di essere la più bella. </vt:lpstr>
      <vt:lpstr>Ma un brutto giorno però, lo specchio le rispose in modo diverso: "Tu sei bella, ma Biancaneve è più bella di te!" A queste parole la matrigna si infuriò a tal punto che chiamò il cacciatore e gli ordinò di uccidere la principessa.</vt:lpstr>
      <vt:lpstr>Chiamò allora il cacciatore e gli ordinò di uccidere la povera principessa: &lt;&lt;Vai nel bosco – gli disse – e uccidi Biancaneve, portami poi il suo cuore, come prova della sua morte&gt;&gt;. </vt:lpstr>
      <vt:lpstr>Il cacciatore però non aveva il coraggio di uccidere Biancaneve, allora uccise un cinghiale e gli strappò il cuore dicendo: &lt;&lt;Alla regina porterò come prova, il cuore di un cinghiale; sono sicuro che non si accorgerà dell'inganno&gt;&gt;.</vt:lpstr>
      <vt:lpstr>Convinta di non avere più rivali, la matrigna interrogò lo specchio: "Specchio delle mie brame chi è la più bella del reame?" . "Tu sei bella, ma Biancaneve è più bella di te" rispose lo specchio. La regina capì di essere stata ingannata.</vt:lpstr>
      <vt:lpstr>La povera fanciulla vagò giorno e notte nei boschi pieni di rifiuti, tra grandi alberi pieni di buste di carta, lattine e bottiglie. Man mano che camminava notava che il bosco diventava sempre più pulito e ai rifiuti si sostituivano fiori.</vt:lpstr>
      <vt:lpstr>QUESTO SUCCEDEVA perché SETTE NANETTI PASSAVANO LE GIORNATE A RACCOGLIERE RIFIUTI CHE LA GENTE ABBANDONAVA NEI BOSCHI. IL NANO BARATTOLO RACCOGLIEVA LATTINE DI ALLUMINIO INSIEME A TUBETTOLO, FOGLIOLO SI OCCUPAVA DEL CARTONE, BOTTIGLIOLO DELLE BOTTIGLIE DI PLASTICA, BUCCIOLO SI OCCUPAVA DEGLI SCARTI DI CIBO, VASETTOLO DEL VETRO E CARTOCCIOLO DEL TETRAPAK.</vt:lpstr>
      <vt:lpstr>BIANCANEVE DISSE AI NANETTI CHE ERANO BRAVI A PULIRE L’AMBIENTE E, POI, VIDE UNA GRAZIOSA CASETTA; INCURIOSITA SI AVVICINò ED ENTRò.</vt:lpstr>
      <vt:lpstr>Tutto era piccolo: i letti, i tavoli, le tazze, insomma chi ci abitava doveva essere proprio piccolo. Era quella, infatti, la casa dei sette nani, che durante il giorno lavoravano alla miniera per estrarre i minerali.</vt:lpstr>
      <vt:lpstr>Biancaneve rimase meravigliata dal disordine che vi regnava; riordinò allora la stanza e poi salì nella cameretta: rifece i letti, spazzò il pavimento e… dalla stanchezza si distese sui soffici lettini e lì si addormentò.</vt:lpstr>
      <vt:lpstr>Grande fu la sorpresa quando arrivarono a casa i nani e trovarono le stanze perfettamente in ordine. &lt;&lt;Deve essere entrato qualcuno, non è da noi tanto ordine&gt;&gt; esclamarono meravigliati. E infatti, appena entrati in camera, scoprirono la bella sconosciuta e rimasero incantati dalla sua bellezza. </vt:lpstr>
      <vt:lpstr>Biancaneve si svegliò, e trovandosi circondata da quegli omini, capì di essere nella casa dei sette nani, cugini dei pulitori del bosco.  Piangendo, raccontò loro la sua triste storia. </vt:lpstr>
      <vt:lpstr>I nani le proposero di vivere con loro.  Li avrebbe aiutati nelle faccende domestiche, mentre loro erano al lavoro.</vt:lpstr>
      <vt:lpstr>                     LA COLAZIONE DEI SETTE NANI Ogni mattina i sette nani fanno colazione con uova, pane, succhi di frutta e yogurt. Quante uova mangia ogni nanetto se Biancaneve ne prepara 14? Ogni piccolo nano consuma anche uno yogurt e una bottiglietta di succo di frutta. Quanti yogurt in tutto? Quanti succhi? In quali contenitori Biancaneve conferirà gli avanzi di cibo, le bottiglie e i vasetti vuoti?  Uova preparate da Biancaneve  14 N° di nanetti       7 Uova consumate singolarmente   2  Succhi di frutta bevuti     7 Vasetti di yogurt consumati    7</vt:lpstr>
      <vt:lpstr>In fila indiana vanno i sette nani marciano, cantano e batton le mani.  Dotto, il saggio, recita una poesia bla bla...  Brontolo borbotta, ma è una mania boh boh... Pisolo ha sonno e sbadiglia di gusto ah ah... Gongolo è contento e si sente un bel fusto oh oh...  Mammolo ha fame e mangia una banana gnam gnam...  Eolo starnuta e pare il vento di tramontana eccì eccì...  Cucciolo, il piccino, non mangia ma beve glu glu...  Arrivati a casa li aspetta Biancaneve la la...  In fila indiana vanno i sette nani marciano, cantano e batton le mani.</vt:lpstr>
      <vt:lpstr>         ILBUCATO DI BIANCANEVE  Durante il giorno Biancaneve dovrà lavare la biancheria dei sette nani. Ogni nanetto ha sporcato un paio di calzini, un pantaloncino, una maglietta, una casacca e un berretto. Quanti indumenti laverà Biancaneve?</vt:lpstr>
      <vt:lpstr>Presentazione standard di PowerPoint</vt:lpstr>
      <vt:lpstr>                                                              BIANCANEVE IN CUCINA E’ sera, Biancaneve è stanca ma non può ancora andare a dormire perchè deve mettere in ordine la cucina. Le toccherà lavare tutte le stoviglie sporche del pranzo e della cena. Quante stoviglie dovrà lavare?           </vt:lpstr>
      <vt:lpstr>Ogni DOMENICA i nanetti aiutano biancaneve</vt:lpstr>
      <vt:lpstr>Presentazione standard di PowerPoint</vt:lpstr>
      <vt:lpstr>La matrigna voleva a tutti i costi trovare la sua rivale per eliminarla. Si travestì da vecchia e partì alla sua ricerca. Attraversò monti, valli, pianure, finchè giunse alla casa dei sette nani.</vt:lpstr>
      <vt:lpstr>Bussò alla porta e appena vide affacciarsi alla finestra Biancaneve le si rivolse con fare gentile: &lt;&lt;Bella fanciulla ti offro questa mela rossa e saporita&gt;&gt;. Biancaneve accettò l'offerta e ringraziò la gentile vecchietta che proseguì il cammino. </vt:lpstr>
      <vt:lpstr>Ma, ahimè, la mela era avvelenata e... al primo morso, Biancaneve cadde a terra.</vt:lpstr>
      <vt:lpstr>La sera, quando i nanetti tornarono a casa, trovarono Biancaneve stesa a terra, morta.  Si disperarono, ma inutilmente; non riuscirono a farla ritornare in vita.  La adagiarono allora in una bara di cristallo. </vt:lpstr>
      <vt:lpstr>Dopo alcuni giorni passò di lì un principe in sella al suo cavallo.  Scorse i nanetti piangenti sulla bara di cristallo, si avvicinò e con grande stupore vide la bellissima fanciulla morta. </vt:lpstr>
      <vt:lpstr>Il principe scese daL cavallo e baciò la bella principessa.</vt:lpstr>
      <vt:lpstr>Immediatamente Biancaneve aprì gli occhi, sorrise al principe e si sollevò dal cuscino.</vt:lpstr>
      <vt:lpstr>Il principe la invitò a salire sul suo cavallo bianco e insieme si avviarono al castello.</vt:lpstr>
      <vt:lpstr>Biancaneve e il principe si sposarono. Diedero una festa bellissima, a cui parteciparono tanti invitati.  </vt:lpstr>
      <vt:lpstr>        Alle nozze di Biancaneve con il principe parteciparono 57 cortigiani, 7 regine,  7 re e i 7 nani. Quanti invitati in tutto?  Alla festa non si presentarono 12 cortigiani. Quanti partecipanti erano presenti?            </vt:lpstr>
      <vt:lpstr>Presentazione standard di PowerPoint</vt:lpstr>
      <vt:lpstr>Presentazione standard di PowerPoint</vt:lpstr>
      <vt:lpstr>E VISSERO…. Tutti FELICI E CONTENTI.</vt:lpstr>
      <vt:lpstr>I NOSTRI DISEGNI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BIANCANEVE DI AVERCI FATTO ANCORA SOGNARE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walter mazzei</cp:lastModifiedBy>
  <cp:revision>87</cp:revision>
  <dcterms:created xsi:type="dcterms:W3CDTF">2016-04-30T19:29:46Z</dcterms:created>
  <dcterms:modified xsi:type="dcterms:W3CDTF">2016-05-09T18:30:45Z</dcterms:modified>
</cp:coreProperties>
</file>