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5"/>
  </p:notesMasterIdLst>
  <p:sldIdLst>
    <p:sldId id="296" r:id="rId2"/>
    <p:sldId id="256" r:id="rId3"/>
    <p:sldId id="276" r:id="rId4"/>
    <p:sldId id="257" r:id="rId5"/>
    <p:sldId id="258" r:id="rId6"/>
    <p:sldId id="259" r:id="rId7"/>
    <p:sldId id="260" r:id="rId8"/>
    <p:sldId id="281" r:id="rId9"/>
    <p:sldId id="261" r:id="rId10"/>
    <p:sldId id="280" r:id="rId11"/>
    <p:sldId id="262" r:id="rId12"/>
    <p:sldId id="263" r:id="rId13"/>
    <p:sldId id="264" r:id="rId14"/>
    <p:sldId id="265" r:id="rId15"/>
    <p:sldId id="290" r:id="rId16"/>
    <p:sldId id="268" r:id="rId17"/>
    <p:sldId id="270" r:id="rId18"/>
    <p:sldId id="271" r:id="rId19"/>
    <p:sldId id="272" r:id="rId20"/>
    <p:sldId id="274" r:id="rId21"/>
    <p:sldId id="275" r:id="rId22"/>
    <p:sldId id="279" r:id="rId23"/>
    <p:sldId id="277" r:id="rId24"/>
    <p:sldId id="283" r:id="rId25"/>
    <p:sldId id="284" r:id="rId26"/>
    <p:sldId id="295" r:id="rId27"/>
    <p:sldId id="285" r:id="rId28"/>
    <p:sldId id="286" r:id="rId29"/>
    <p:sldId id="287" r:id="rId30"/>
    <p:sldId id="288" r:id="rId31"/>
    <p:sldId id="294" r:id="rId32"/>
    <p:sldId id="292" r:id="rId33"/>
    <p:sldId id="291" r:id="rId3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8566" autoAdjust="0"/>
  </p:normalViewPr>
  <p:slideViewPr>
    <p:cSldViewPr>
      <p:cViewPr varScale="1">
        <p:scale>
          <a:sx n="89" d="100"/>
          <a:sy n="89" d="100"/>
        </p:scale>
        <p:origin x="128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918297-B665-4946-BCBC-F12D80E7C276}" type="datetimeFigureOut">
              <a:rPr lang="it-IT" smtClean="0"/>
              <a:pPr/>
              <a:t>25/05/2016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BA54FE-C963-47FE-B15D-1D84D845B99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801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A54FE-C963-47FE-B15D-1D84D845B995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5015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A54FE-C963-47FE-B15D-1D84D845B995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6221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E tutto cominciò così 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A54FE-C963-47FE-B15D-1D84D845B995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90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A54FE-C963-47FE-B15D-1D84D845B995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6593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A54FE-C963-47FE-B15D-1D84D845B995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5562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A54FE-C963-47FE-B15D-1D84D845B995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1551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Titolo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cxnSp>
        <p:nvCxnSpPr>
          <p:cNvPr id="8" name="Connettore 1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egnaposto dat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5970-0F1D-46EA-8F48-234D839D5153}" type="datetimeFigureOut">
              <a:rPr lang="it-IT" smtClean="0"/>
              <a:pPr/>
              <a:t>25/05/2016</a:t>
            </a:fld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1C60E-9312-4A00-87A0-08FEB2108D3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5970-0F1D-46EA-8F48-234D839D5153}" type="datetimeFigureOut">
              <a:rPr lang="it-IT" smtClean="0"/>
              <a:pPr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C60E-9312-4A00-87A0-08FEB2108D3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5970-0F1D-46EA-8F48-234D839D5153}" type="datetimeFigureOut">
              <a:rPr lang="it-IT" smtClean="0"/>
              <a:pPr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C60E-9312-4A00-87A0-08FEB2108D3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40F5970-0F1D-46EA-8F48-234D839D5153}" type="datetimeFigureOut">
              <a:rPr lang="it-IT" smtClean="0"/>
              <a:pPr/>
              <a:t>25/05/2016</a:t>
            </a:fld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541C60E-9312-4A00-87A0-08FEB2108D3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5970-0F1D-46EA-8F48-234D839D5153}" type="datetimeFigureOut">
              <a:rPr lang="it-IT" smtClean="0"/>
              <a:pPr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C60E-9312-4A00-87A0-08FEB2108D3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5970-0F1D-46EA-8F48-234D839D5153}" type="datetimeFigureOut">
              <a:rPr lang="it-IT" smtClean="0"/>
              <a:pPr/>
              <a:t>25/05/2016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C60E-9312-4A00-87A0-08FEB2108D3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C60E-9312-4A00-87A0-08FEB2108D3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5970-0F1D-46EA-8F48-234D839D5153}" type="datetimeFigureOut">
              <a:rPr lang="it-IT" smtClean="0"/>
              <a:pPr/>
              <a:t>25/05/2016</a:t>
            </a:fld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2" name="Segnaposto contenuto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34" name="Segnaposto contenuto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5970-0F1D-46EA-8F48-234D839D5153}" type="datetimeFigureOut">
              <a:rPr lang="it-IT" smtClean="0"/>
              <a:pPr/>
              <a:t>25/05/2016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C60E-9312-4A00-87A0-08FEB2108D3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5970-0F1D-46EA-8F48-234D839D5153}" type="datetimeFigureOut">
              <a:rPr lang="it-IT" smtClean="0"/>
              <a:pPr/>
              <a:t>25/05/2016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C60E-9312-4A00-87A0-08FEB2108D3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egnaposto contenuto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1" name="Titolo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40F5970-0F1D-46EA-8F48-234D839D5153}" type="datetimeFigureOut">
              <a:rPr lang="it-IT" smtClean="0"/>
              <a:pPr/>
              <a:t>25/05/2016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541C60E-9312-4A00-87A0-08FEB2108D3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5970-0F1D-46EA-8F48-234D839D5153}" type="datetimeFigureOut">
              <a:rPr lang="it-IT" smtClean="0"/>
              <a:pPr/>
              <a:t>25/05/2016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1C60E-9312-4A00-87A0-08FEB2108D3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40F5970-0F1D-46EA-8F48-234D839D5153}" type="datetimeFigureOut">
              <a:rPr lang="it-IT" smtClean="0"/>
              <a:pPr/>
              <a:t>25/05/2016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541C60E-9312-4A00-87A0-08FEB2108D3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MariaRosa\Music\Il%20parto%20delle%20nuvole%20pesanti\Il%20Parto\05%20Banaltango.wma" TargetMode="Externa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MariaRosa\Music\Il%20parto%20delle%20nuvole%20pesanti\Il%20Parto\17%20La%20guerra%20di%20Piero.wma" TargetMode="Externa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MariaRosa\Music\Il%20parto%20delle%20nuvole%20pesanti\Il%20Parto\12%20Piccola%20mia.wma" TargetMode="Externa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MariaRosa\Music\Il%20parto%20delle%20nuvole%20pesanti\Il%20Parto\06%20Capatosta.wma" TargetMode="Externa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MariaRosa\Music\Il%20parto%20delle%20nuvole%20pesanti\Il%20Parto\20%20Voci%20umane.wma" TargetMode="Externa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MariaRosa\Music\Il%20parto%20delle%20nuvole%20pesanti\Il%20Parto\20%20Voci%20umane.wma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MariaRosa\Music\Il%20parto%20delle%20nuvole%20pesanti\Il%20Parto\01%20Onda%20calabra.wma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MariaRosa\Music\Il%20parto%20delle%20nuvole%20pesanti\Il%20Parto\01%20Onda%20calabra.wma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MariaRosa\Music\Il%20parto%20delle%20nuvole%20pesanti\Il%20Parto\01%20Onda%20calabra.wma" TargetMode="Externa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MariaRosa\Music\Il%20parto%20delle%20nuvole%20pesanti\Il%20Parto\18%20La%20paura.wma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>
            <a:normAutofit/>
          </a:bodyPr>
          <a:lstStyle/>
          <a:p>
            <a:r>
              <a:rPr lang="it-IT" sz="3600" dirty="0" smtClean="0">
                <a:solidFill>
                  <a:schemeClr val="bg1"/>
                </a:solidFill>
              </a:rPr>
              <a:t>A.S.2015/2016 </a:t>
            </a:r>
            <a:r>
              <a:rPr lang="it-IT" sz="3600" dirty="0" err="1" smtClean="0">
                <a:solidFill>
                  <a:schemeClr val="bg1"/>
                </a:solidFill>
              </a:rPr>
              <a:t>Uda</a:t>
            </a:r>
            <a:r>
              <a:rPr lang="it-IT" sz="3600" dirty="0" smtClean="0">
                <a:solidFill>
                  <a:schemeClr val="bg1"/>
                </a:solidFill>
              </a:rPr>
              <a:t>: Viaggio nella Preistoria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sz="half" idx="1"/>
          </p:nvPr>
        </p:nvSpPr>
        <p:spPr>
          <a:xfrm>
            <a:off x="457200" y="1412776"/>
            <a:ext cx="4059936" cy="4683224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it-IT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it-IT" sz="2000" b="1" i="1" dirty="0" smtClean="0">
                <a:solidFill>
                  <a:schemeClr val="bg1"/>
                </a:solidFill>
              </a:rPr>
              <a:t>Classe terza Primaria </a:t>
            </a:r>
            <a:r>
              <a:rPr lang="it-IT" sz="2000" b="1" i="1" dirty="0" err="1" smtClean="0">
                <a:solidFill>
                  <a:schemeClr val="bg1"/>
                </a:solidFill>
              </a:rPr>
              <a:t>Casenove</a:t>
            </a:r>
            <a:endParaRPr lang="it-IT" sz="2000" b="1" i="1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it-IT" i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it-IT" b="1" i="1" dirty="0" smtClean="0">
                <a:solidFill>
                  <a:schemeClr val="bg1"/>
                </a:solidFill>
              </a:rPr>
              <a:t>Docenti: </a:t>
            </a:r>
          </a:p>
          <a:p>
            <a:pPr>
              <a:buNone/>
            </a:pPr>
            <a:endParaRPr lang="it-IT" i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it-IT" i="1" dirty="0" smtClean="0">
                <a:solidFill>
                  <a:schemeClr val="bg1"/>
                </a:solidFill>
              </a:rPr>
              <a:t>Greco Maria Rosa</a:t>
            </a:r>
          </a:p>
          <a:p>
            <a:pPr>
              <a:buNone/>
            </a:pPr>
            <a:r>
              <a:rPr lang="it-IT" i="1" dirty="0" err="1" smtClean="0">
                <a:solidFill>
                  <a:schemeClr val="bg1"/>
                </a:solidFill>
              </a:rPr>
              <a:t>Cristofaro</a:t>
            </a:r>
            <a:r>
              <a:rPr lang="it-IT" i="1" dirty="0" smtClean="0">
                <a:solidFill>
                  <a:schemeClr val="bg1"/>
                </a:solidFill>
              </a:rPr>
              <a:t> Annamaria</a:t>
            </a:r>
          </a:p>
          <a:p>
            <a:pPr>
              <a:buNone/>
            </a:pPr>
            <a:r>
              <a:rPr lang="it-IT" i="1" dirty="0" err="1" smtClean="0">
                <a:solidFill>
                  <a:schemeClr val="bg1"/>
                </a:solidFill>
              </a:rPr>
              <a:t>Muraca</a:t>
            </a:r>
            <a:r>
              <a:rPr lang="it-IT" i="1" dirty="0" smtClean="0">
                <a:solidFill>
                  <a:schemeClr val="bg1"/>
                </a:solidFill>
              </a:rPr>
              <a:t> Rosa Alba</a:t>
            </a:r>
          </a:p>
          <a:p>
            <a:endParaRPr lang="it-IT" sz="2000" dirty="0" smtClean="0">
              <a:solidFill>
                <a:schemeClr val="bg1"/>
              </a:solidFill>
            </a:endParaRPr>
          </a:p>
          <a:p>
            <a:endParaRPr lang="it-IT" sz="2000" dirty="0"/>
          </a:p>
        </p:txBody>
      </p:sp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>
          <a:xfrm>
            <a:off x="4648200" y="1484784"/>
            <a:ext cx="4059936" cy="496855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it-IT" sz="2000" b="1" i="1" dirty="0" smtClean="0">
                <a:solidFill>
                  <a:schemeClr val="bg1"/>
                </a:solidFill>
              </a:rPr>
              <a:t>Alunni:</a:t>
            </a:r>
          </a:p>
          <a:p>
            <a:pPr>
              <a:buNone/>
            </a:pPr>
            <a:r>
              <a:rPr lang="it-IT" sz="2000" i="1" dirty="0" err="1" smtClean="0">
                <a:solidFill>
                  <a:schemeClr val="bg1"/>
                </a:solidFill>
              </a:rPr>
              <a:t>Aiello</a:t>
            </a:r>
            <a:r>
              <a:rPr lang="it-IT" sz="2000" i="1" dirty="0" smtClean="0">
                <a:solidFill>
                  <a:schemeClr val="bg1"/>
                </a:solidFill>
              </a:rPr>
              <a:t> Ludovica</a:t>
            </a:r>
          </a:p>
          <a:p>
            <a:pPr>
              <a:buNone/>
            </a:pPr>
            <a:r>
              <a:rPr lang="it-IT" sz="2000" i="1" dirty="0" err="1" smtClean="0">
                <a:solidFill>
                  <a:schemeClr val="bg1"/>
                </a:solidFill>
              </a:rPr>
              <a:t>Aiello</a:t>
            </a:r>
            <a:r>
              <a:rPr lang="it-IT" sz="2000" i="1" dirty="0" smtClean="0">
                <a:solidFill>
                  <a:schemeClr val="bg1"/>
                </a:solidFill>
              </a:rPr>
              <a:t> Angelo</a:t>
            </a:r>
          </a:p>
          <a:p>
            <a:pPr>
              <a:buNone/>
            </a:pPr>
            <a:r>
              <a:rPr lang="it-IT" sz="2000" i="1" dirty="0" err="1" smtClean="0">
                <a:solidFill>
                  <a:schemeClr val="bg1"/>
                </a:solidFill>
              </a:rPr>
              <a:t>Butera</a:t>
            </a:r>
            <a:r>
              <a:rPr lang="it-IT" sz="2000" i="1" dirty="0" smtClean="0">
                <a:solidFill>
                  <a:schemeClr val="bg1"/>
                </a:solidFill>
              </a:rPr>
              <a:t> Vittorio</a:t>
            </a:r>
          </a:p>
          <a:p>
            <a:pPr>
              <a:buNone/>
            </a:pPr>
            <a:r>
              <a:rPr lang="it-IT" sz="2000" i="1" dirty="0" err="1" smtClean="0">
                <a:solidFill>
                  <a:schemeClr val="bg1"/>
                </a:solidFill>
              </a:rPr>
              <a:t>Cerra</a:t>
            </a:r>
            <a:r>
              <a:rPr lang="it-IT" sz="2000" i="1" dirty="0" smtClean="0">
                <a:solidFill>
                  <a:schemeClr val="bg1"/>
                </a:solidFill>
              </a:rPr>
              <a:t> Chiara</a:t>
            </a:r>
          </a:p>
          <a:p>
            <a:pPr>
              <a:buNone/>
            </a:pPr>
            <a:r>
              <a:rPr lang="it-IT" sz="2000" i="1" dirty="0" err="1" smtClean="0">
                <a:solidFill>
                  <a:schemeClr val="bg1"/>
                </a:solidFill>
              </a:rPr>
              <a:t>Gigliotti</a:t>
            </a:r>
            <a:r>
              <a:rPr lang="it-IT" sz="2000" i="1" dirty="0" smtClean="0">
                <a:solidFill>
                  <a:schemeClr val="bg1"/>
                </a:solidFill>
              </a:rPr>
              <a:t> Basilio</a:t>
            </a:r>
          </a:p>
          <a:p>
            <a:pPr>
              <a:buNone/>
            </a:pPr>
            <a:r>
              <a:rPr lang="it-IT" sz="2000" i="1" dirty="0" err="1" smtClean="0">
                <a:solidFill>
                  <a:schemeClr val="bg1"/>
                </a:solidFill>
              </a:rPr>
              <a:t>Grandinetti</a:t>
            </a:r>
            <a:r>
              <a:rPr lang="it-IT" sz="2000" i="1" dirty="0" smtClean="0">
                <a:solidFill>
                  <a:schemeClr val="bg1"/>
                </a:solidFill>
              </a:rPr>
              <a:t> Daniele</a:t>
            </a:r>
          </a:p>
          <a:p>
            <a:pPr>
              <a:buNone/>
            </a:pPr>
            <a:r>
              <a:rPr lang="it-IT" sz="2000" i="1" dirty="0" err="1" smtClean="0">
                <a:solidFill>
                  <a:schemeClr val="bg1"/>
                </a:solidFill>
              </a:rPr>
              <a:t>Maruca</a:t>
            </a:r>
            <a:r>
              <a:rPr lang="it-IT" sz="2000" i="1" dirty="0" smtClean="0">
                <a:solidFill>
                  <a:schemeClr val="bg1"/>
                </a:solidFill>
              </a:rPr>
              <a:t> Sofia</a:t>
            </a:r>
          </a:p>
          <a:p>
            <a:pPr>
              <a:buNone/>
            </a:pPr>
            <a:r>
              <a:rPr lang="it-IT" sz="2000" i="1" dirty="0" smtClean="0">
                <a:solidFill>
                  <a:schemeClr val="bg1"/>
                </a:solidFill>
              </a:rPr>
              <a:t>Mazza Michele</a:t>
            </a:r>
          </a:p>
          <a:p>
            <a:pPr>
              <a:buNone/>
            </a:pPr>
            <a:r>
              <a:rPr lang="it-IT" sz="2000" i="1" dirty="0" err="1" smtClean="0">
                <a:solidFill>
                  <a:schemeClr val="bg1"/>
                </a:solidFill>
              </a:rPr>
              <a:t>Mihai</a:t>
            </a:r>
            <a:r>
              <a:rPr lang="it-IT" sz="2000" i="1" dirty="0" smtClean="0">
                <a:solidFill>
                  <a:schemeClr val="bg1"/>
                </a:solidFill>
              </a:rPr>
              <a:t> Paolo</a:t>
            </a:r>
          </a:p>
          <a:p>
            <a:pPr>
              <a:buNone/>
            </a:pPr>
            <a:r>
              <a:rPr lang="it-IT" sz="2000" i="1" dirty="0" err="1" smtClean="0">
                <a:solidFill>
                  <a:schemeClr val="bg1"/>
                </a:solidFill>
              </a:rPr>
              <a:t>Nagat</a:t>
            </a:r>
            <a:r>
              <a:rPr lang="it-IT" sz="2000" i="1" dirty="0" smtClean="0">
                <a:solidFill>
                  <a:schemeClr val="bg1"/>
                </a:solidFill>
              </a:rPr>
              <a:t> Adriana</a:t>
            </a:r>
          </a:p>
          <a:p>
            <a:pPr>
              <a:buNone/>
            </a:pPr>
            <a:r>
              <a:rPr lang="it-IT" sz="2000" i="1" dirty="0" smtClean="0">
                <a:solidFill>
                  <a:schemeClr val="bg1"/>
                </a:solidFill>
              </a:rPr>
              <a:t>Nero Benedetto</a:t>
            </a:r>
          </a:p>
          <a:p>
            <a:pPr>
              <a:buNone/>
            </a:pPr>
            <a:r>
              <a:rPr lang="it-IT" sz="2000" i="1" dirty="0" err="1" smtClean="0">
                <a:solidFill>
                  <a:schemeClr val="bg1"/>
                </a:solidFill>
              </a:rPr>
              <a:t>Tanase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Larisa</a:t>
            </a:r>
            <a:endParaRPr lang="it-IT" sz="2000" i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it-IT" sz="2000" i="1" dirty="0" err="1" smtClean="0">
                <a:solidFill>
                  <a:schemeClr val="bg1"/>
                </a:solidFill>
              </a:rPr>
              <a:t>Tanase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Mihai</a:t>
            </a:r>
            <a:endParaRPr lang="it-IT" sz="2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160412_095102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5088" y="260648"/>
            <a:ext cx="8208912" cy="5976664"/>
          </a:xfrm>
          <a:prstGeom prst="rect">
            <a:avLst/>
          </a:prstGeom>
        </p:spPr>
      </p:pic>
      <p:pic>
        <p:nvPicPr>
          <p:cNvPr id="3" name="05 Banaltango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7596336" y="1844824"/>
            <a:ext cx="1418456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i="1" dirty="0" smtClean="0"/>
              <a:t>Dinosauri volanti</a:t>
            </a:r>
            <a:endParaRPr lang="it-IT" sz="1400" i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5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Rettangolo arrotondato 2"/>
          <p:cNvSpPr/>
          <p:nvPr/>
        </p:nvSpPr>
        <p:spPr>
          <a:xfrm>
            <a:off x="6444208" y="4149080"/>
            <a:ext cx="2520280" cy="2520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/>
              <a:t>Improvvisamente la terra fu colpita da un’enorme meteorite che provocò immense nubi di polveri. Il sole non  poté  più riscaldare la terra, molte piante morirono, i dinosauri scomparvero</a:t>
            </a:r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4" name="17 La guerra di Piero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4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Nuvola 3"/>
          <p:cNvSpPr/>
          <p:nvPr/>
        </p:nvSpPr>
        <p:spPr>
          <a:xfrm>
            <a:off x="3419872" y="1556792"/>
            <a:ext cx="45719" cy="4571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2828"/>
            <a:ext cx="9144000" cy="6632343"/>
          </a:xfrm>
          <a:prstGeom prst="rect">
            <a:avLst/>
          </a:prstGeom>
        </p:spPr>
      </p:pic>
      <p:sp>
        <p:nvSpPr>
          <p:cNvPr id="3" name="Nuvola 2"/>
          <p:cNvSpPr/>
          <p:nvPr/>
        </p:nvSpPr>
        <p:spPr>
          <a:xfrm>
            <a:off x="1403648" y="3933056"/>
            <a:ext cx="2016224" cy="165618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i="1" dirty="0" smtClean="0">
                <a:solidFill>
                  <a:schemeClr val="bg1"/>
                </a:solidFill>
              </a:rPr>
              <a:t>Guarda un po’ che cosa mi tocca fare !</a:t>
            </a:r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4" name="Nuvola 3"/>
          <p:cNvSpPr/>
          <p:nvPr/>
        </p:nvSpPr>
        <p:spPr>
          <a:xfrm>
            <a:off x="5004048" y="692696"/>
            <a:ext cx="3096344" cy="216024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i="1" dirty="0" smtClean="0">
                <a:solidFill>
                  <a:schemeClr val="bg1"/>
                </a:solidFill>
              </a:rPr>
              <a:t>Mi presento:</a:t>
            </a:r>
          </a:p>
          <a:p>
            <a:pPr algn="ctr"/>
            <a:r>
              <a:rPr lang="it-IT" i="1" dirty="0" smtClean="0">
                <a:solidFill>
                  <a:schemeClr val="bg1"/>
                </a:solidFill>
              </a:rPr>
              <a:t>Sono Lucy!</a:t>
            </a:r>
            <a:endParaRPr lang="it-IT" i="1" dirty="0">
              <a:solidFill>
                <a:schemeClr val="bg1"/>
              </a:solidFill>
            </a:endParaRPr>
          </a:p>
        </p:txBody>
      </p:sp>
      <p:pic>
        <p:nvPicPr>
          <p:cNvPr id="5" name="12 Piccola mia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06 Capatosta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001 - Cop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836712"/>
            <a:ext cx="6264696" cy="5328592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160404_1541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8496944" cy="511256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95536" y="1196752"/>
            <a:ext cx="1872208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bg1"/>
                </a:solidFill>
              </a:rPr>
              <a:t>La parola alla Bibbia: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</a:rPr>
              <a:t>La Creazione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160401_0903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0" y="0"/>
            <a:ext cx="1907704" cy="1319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L’origine del mondo: la parola alla Bibbia</a:t>
            </a:r>
          </a:p>
        </p:txBody>
      </p:sp>
      <p:sp>
        <p:nvSpPr>
          <p:cNvPr id="4" name="Rettangolo 3"/>
          <p:cNvSpPr/>
          <p:nvPr/>
        </p:nvSpPr>
        <p:spPr>
          <a:xfrm>
            <a:off x="7596336" y="126876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160401_0903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8424936" cy="4752528"/>
          </a:xfrm>
          <a:prstGeom prst="rect">
            <a:avLst/>
          </a:prstGeom>
        </p:spPr>
      </p:pic>
      <p:sp>
        <p:nvSpPr>
          <p:cNvPr id="3" name="Fumetto 3 2"/>
          <p:cNvSpPr/>
          <p:nvPr/>
        </p:nvSpPr>
        <p:spPr>
          <a:xfrm>
            <a:off x="6588224" y="1772816"/>
            <a:ext cx="2304256" cy="1584176"/>
          </a:xfrm>
          <a:prstGeom prst="wedgeEllipseCallout">
            <a:avLst>
              <a:gd name="adj1" fmla="val -133419"/>
              <a:gd name="adj2" fmla="val 271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L’origine del mondo: la parola alla Bibbia e alla Scienza</a:t>
            </a:r>
            <a:endParaRPr lang="it-IT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160323_1423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Fumetto 3 3"/>
          <p:cNvSpPr/>
          <p:nvPr/>
        </p:nvSpPr>
        <p:spPr>
          <a:xfrm>
            <a:off x="6084168" y="980728"/>
            <a:ext cx="3059832" cy="1728192"/>
          </a:xfrm>
          <a:prstGeom prst="wedgeEllipseCallout">
            <a:avLst>
              <a:gd name="adj1" fmla="val -65151"/>
              <a:gd name="adj2" fmla="val 36800"/>
            </a:avLst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00" dirty="0" smtClean="0"/>
              <a:t>Sui libri di Storia abbiamo trovato  le armi rudimentali utilizzate per la caccia. Io ho provato a costruirne due.</a:t>
            </a:r>
            <a:endParaRPr lang="it-IT" sz="12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DSC_0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458" t="28489" r="4328" b="38506"/>
          <a:stretch>
            <a:fillRect/>
          </a:stretch>
        </p:blipFill>
        <p:spPr>
          <a:xfrm>
            <a:off x="1835696" y="1916832"/>
            <a:ext cx="5688632" cy="2448272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3" name="Ovale 2"/>
          <p:cNvSpPr/>
          <p:nvPr/>
        </p:nvSpPr>
        <p:spPr>
          <a:xfrm>
            <a:off x="3275856" y="4725144"/>
            <a:ext cx="2304256" cy="1130424"/>
          </a:xfrm>
          <a:prstGeom prst="ellips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smtClean="0">
                <a:solidFill>
                  <a:schemeClr val="bg1"/>
                </a:solidFill>
              </a:rPr>
              <a:t>Classe  terza primaria</a:t>
            </a:r>
          </a:p>
          <a:p>
            <a:pPr algn="ctr"/>
            <a:r>
              <a:rPr lang="it-IT" sz="1200" dirty="0" smtClean="0">
                <a:solidFill>
                  <a:schemeClr val="bg1"/>
                </a:solidFill>
              </a:rPr>
              <a:t>Plesso </a:t>
            </a:r>
            <a:r>
              <a:rPr lang="it-IT" sz="1200" dirty="0" err="1" smtClean="0">
                <a:solidFill>
                  <a:schemeClr val="bg1"/>
                </a:solidFill>
              </a:rPr>
              <a:t>Casenove</a:t>
            </a:r>
            <a:endParaRPr lang="it-IT" sz="1200" dirty="0" smtClean="0">
              <a:solidFill>
                <a:schemeClr val="bg1"/>
              </a:solidFill>
            </a:endParaRPr>
          </a:p>
          <a:p>
            <a:pPr algn="ctr"/>
            <a:r>
              <a:rPr lang="it-IT" sz="1200" dirty="0" smtClean="0">
                <a:solidFill>
                  <a:schemeClr val="bg1"/>
                </a:solidFill>
              </a:rPr>
              <a:t>Anno scolastico </a:t>
            </a:r>
          </a:p>
          <a:p>
            <a:pPr algn="ctr"/>
            <a:r>
              <a:rPr lang="it-IT" sz="1200" dirty="0" smtClean="0">
                <a:solidFill>
                  <a:schemeClr val="bg1"/>
                </a:solidFill>
              </a:rPr>
              <a:t>2015-2016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6" name="Esplosione 2 5"/>
          <p:cNvSpPr/>
          <p:nvPr/>
        </p:nvSpPr>
        <p:spPr>
          <a:xfrm>
            <a:off x="2411760" y="260648"/>
            <a:ext cx="4608512" cy="1656184"/>
          </a:xfrm>
          <a:prstGeom prst="irregularSeal2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Edizione straordinaria !</a:t>
            </a:r>
            <a:endParaRPr lang="it-IT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160323_1425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Fumetto 3 3"/>
          <p:cNvSpPr/>
          <p:nvPr/>
        </p:nvSpPr>
        <p:spPr>
          <a:xfrm>
            <a:off x="5940152" y="1124744"/>
            <a:ext cx="3203848" cy="1008112"/>
          </a:xfrm>
          <a:prstGeom prst="wedgeEllipseCallout">
            <a:avLst>
              <a:gd name="adj1" fmla="val -53740"/>
              <a:gd name="adj2" fmla="val 8277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Armi preistoriche: arco con le frecce</a:t>
            </a:r>
            <a:endParaRPr lang="it-IT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160323_1421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548680"/>
            <a:ext cx="8640960" cy="590465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63688" y="1772816"/>
            <a:ext cx="5688632" cy="283154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  </a:t>
            </a:r>
            <a:r>
              <a:rPr lang="it-IT" sz="1600" b="1" dirty="0" smtClean="0">
                <a:solidFill>
                  <a:schemeClr val="bg1"/>
                </a:solidFill>
              </a:rPr>
              <a:t>Come contavano gli uomini del Paleolitico</a:t>
            </a:r>
            <a:r>
              <a:rPr lang="it-IT" sz="1600" dirty="0" smtClean="0">
                <a:solidFill>
                  <a:schemeClr val="bg1"/>
                </a:solidFill>
              </a:rPr>
              <a:t>?</a:t>
            </a:r>
          </a:p>
          <a:p>
            <a:r>
              <a:rPr lang="it-IT" sz="1600" i="1" dirty="0" smtClean="0">
                <a:solidFill>
                  <a:schemeClr val="bg1"/>
                </a:solidFill>
              </a:rPr>
              <a:t>La nozione di numero si può far risalire alle epoche più antiche in cui visse l’uomo, come testimoniano le pitture rinvenute sulle parti delle caverne preistoriche o le ossa di animali sulle quali furono rinvenuti dei segni. Con lo sviluppo dell’agricoltura e della pastorizia i nostri antenati sentirono l’esigenza di contare: quante lune dovevano passare per la nascita di una pianta, quando seminare oppure quanti animali uscivano per andare al pascolo. Per soddisfare tale necessità cominciarono a contare con i sassi, poi a fare i nodi con le liane e poi ancora a fare le tacche su ossa di animali divisi in serie di cinque </a:t>
            </a:r>
            <a:endParaRPr lang="it-IT" sz="16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160422_1358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84784"/>
            <a:ext cx="6784754" cy="381642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3" name="Ovale 2"/>
          <p:cNvSpPr/>
          <p:nvPr/>
        </p:nvSpPr>
        <p:spPr>
          <a:xfrm>
            <a:off x="1187624" y="1700808"/>
            <a:ext cx="2592288" cy="16344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 smtClean="0">
                <a:solidFill>
                  <a:schemeClr val="bg1"/>
                </a:solidFill>
              </a:rPr>
              <a:t>Con lo sviluppo dell’agricoltura e della pastorizia i nostri antenati sentirono l’esigenza di contare. Ecco come incominciarono: facendo delle tacche su ossa di animali.</a:t>
            </a:r>
            <a:endParaRPr lang="it-IT" sz="1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6588224" y="116632"/>
            <a:ext cx="2088232" cy="1407368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9 maggio 2016</a:t>
            </a:r>
            <a:br>
              <a:rPr lang="it-IT" dirty="0" smtClean="0"/>
            </a:br>
            <a:r>
              <a:rPr lang="it-IT" dirty="0" smtClean="0"/>
              <a:t>Eccoci al Museo della Paleontologia dell’</a:t>
            </a:r>
            <a:br>
              <a:rPr lang="it-IT" dirty="0" smtClean="0"/>
            </a:br>
            <a:r>
              <a:rPr lang="it-IT" dirty="0" smtClean="0"/>
              <a:t>Università della Calabria a Cosenza</a:t>
            </a:r>
            <a:endParaRPr lang="it-IT" dirty="0"/>
          </a:p>
        </p:txBody>
      </p:sp>
      <p:pic>
        <p:nvPicPr>
          <p:cNvPr id="6" name="Segnaposto immagine 5" descr="20160509_102024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9563" r="19563"/>
          <a:stretch>
            <a:fillRect/>
          </a:stretch>
        </p:blipFill>
        <p:spPr/>
      </p:pic>
      <p:sp>
        <p:nvSpPr>
          <p:cNvPr id="5" name="Segnaposto testo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i="1" dirty="0" smtClean="0"/>
              <a:t>Bellissima esperienza condivisa con  i nostri compagni della terza primaria di S. Bernardo al Museo della Paleontologia. Qui ci troviamo nell’atrio dell’ingresso con la dott.ssa </a:t>
            </a:r>
            <a:r>
              <a:rPr lang="it-IT" i="1" dirty="0" err="1" smtClean="0"/>
              <a:t>Rao</a:t>
            </a:r>
            <a:r>
              <a:rPr lang="it-IT" i="1" dirty="0" smtClean="0"/>
              <a:t> che ci ha introdotto in tutti i settori  E’ stata molto brava!</a:t>
            </a:r>
          </a:p>
          <a:p>
            <a:endParaRPr lang="it-IT" i="1" dirty="0" smtClean="0"/>
          </a:p>
          <a:p>
            <a:endParaRPr lang="it-IT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Reparto Fossili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i="1" dirty="0" smtClean="0"/>
              <a:t>Le collezioni comprendono reperti fossili di invertebrati di diversa età, provenienti sia dal territorio italiano sia da alcune località fossilifere mondiali, resti di vertebrati dal famoso sito di </a:t>
            </a:r>
            <a:r>
              <a:rPr lang="it-IT" i="1" dirty="0" err="1" smtClean="0"/>
              <a:t>Cessaniti</a:t>
            </a:r>
            <a:r>
              <a:rPr lang="it-IT" i="1" dirty="0" smtClean="0"/>
              <a:t> (VV)</a:t>
            </a:r>
            <a:endParaRPr lang="it-IT" i="1" dirty="0"/>
          </a:p>
        </p:txBody>
      </p:sp>
      <p:pic>
        <p:nvPicPr>
          <p:cNvPr id="32770" name="Picture 2" descr="C:\Users\MariaRosa\Desktop\20160509_10503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9563" r="19563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Ambra </a:t>
            </a:r>
            <a:br>
              <a:rPr lang="it-IT" dirty="0" smtClean="0"/>
            </a:br>
            <a:endParaRPr lang="it-IT" dirty="0"/>
          </a:p>
        </p:txBody>
      </p:sp>
      <p:pic>
        <p:nvPicPr>
          <p:cNvPr id="9" name="Segnaposto immagine 8" descr="20160509_11132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9563" r="19563"/>
          <a:stretch>
            <a:fillRect/>
          </a:stretch>
        </p:blipFill>
        <p:spPr/>
      </p:pic>
      <p:sp>
        <p:nvSpPr>
          <p:cNvPr id="8" name="Segnaposto testo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i="1" dirty="0" smtClean="0"/>
              <a:t>Ambra  bellissima e  incredibilmente conservata bene</a:t>
            </a:r>
            <a:endParaRPr lang="it-IT" i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Siamo rimasti a bocca </a:t>
            </a:r>
            <a:r>
              <a:rPr lang="it-IT" dirty="0" err="1" smtClean="0"/>
              <a:t>aperta…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i="1" dirty="0" smtClean="0"/>
              <a:t>Una storia che si può immaginare osservando con attenzione le forme fossili. Esse, pietrificate dal tempo, illustrano un racconto che ebbe inizio oltre 3 miliardi di anni fa.</a:t>
            </a:r>
          </a:p>
          <a:p>
            <a:r>
              <a:rPr lang="it-IT" b="1" i="1" dirty="0" err="1" smtClean="0"/>
              <a:t>Tyrannosaurus</a:t>
            </a:r>
            <a:r>
              <a:rPr lang="it-IT" b="1" i="1" dirty="0" smtClean="0"/>
              <a:t>  </a:t>
            </a:r>
            <a:r>
              <a:rPr lang="it-IT" b="1" i="1" dirty="0" err="1" smtClean="0"/>
              <a:t>rex</a:t>
            </a:r>
            <a:endParaRPr lang="it-IT" b="1" i="1" dirty="0"/>
          </a:p>
        </p:txBody>
      </p:sp>
      <p:pic>
        <p:nvPicPr>
          <p:cNvPr id="34818" name="Picture 2" descr="C:\Users\MariaRosa\Desktop\20160509_11005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9563" r="19563"/>
          <a:stretch>
            <a:fillRect/>
          </a:stretch>
        </p:blipFill>
        <p:spPr bwMode="auto">
          <a:xfrm>
            <a:off x="457200" y="457200"/>
            <a:ext cx="6019800" cy="578011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Chi l’avrebbe mai </a:t>
            </a:r>
            <a:r>
              <a:rPr lang="it-IT" dirty="0" err="1" smtClean="0"/>
              <a:t>detto…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sz="1800" dirty="0" err="1" smtClean="0"/>
              <a:t>…</a:t>
            </a:r>
            <a:r>
              <a:rPr lang="it-IT" sz="1800" i="1" dirty="0" err="1" smtClean="0"/>
              <a:t>un</a:t>
            </a:r>
            <a:r>
              <a:rPr lang="it-IT" sz="1800" i="1" dirty="0" smtClean="0"/>
              <a:t> immaginario viaggio nella preistoria, dagli albori della vita fino ai nostri giorni.</a:t>
            </a:r>
            <a:endParaRPr lang="it-IT" sz="1800" i="1" dirty="0"/>
          </a:p>
        </p:txBody>
      </p:sp>
      <p:pic>
        <p:nvPicPr>
          <p:cNvPr id="35842" name="Picture 2" descr="C:\Users\MariaRosa\Desktop\20160509_11042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9563" r="19563"/>
          <a:stretch>
            <a:fillRect/>
          </a:stretch>
        </p:blipFill>
        <p:spPr bwMode="auto">
          <a:xfrm>
            <a:off x="179512" y="457200"/>
            <a:ext cx="6297488" cy="55626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Dinosauro erbivoro </a:t>
            </a:r>
            <a:r>
              <a:rPr lang="it-IT" dirty="0" err="1" smtClean="0"/>
              <a:t>Ouranosaurus</a:t>
            </a:r>
            <a:r>
              <a:rPr lang="it-IT" dirty="0" smtClean="0"/>
              <a:t> </a:t>
            </a:r>
            <a:r>
              <a:rPr lang="it-IT" dirty="0" err="1" smtClean="0"/>
              <a:t>nigeriensis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i="1" dirty="0" smtClean="0"/>
              <a:t>Vederlo da vicino è stato davvero interessante. </a:t>
            </a:r>
          </a:p>
          <a:p>
            <a:endParaRPr lang="it-IT" i="1" dirty="0" smtClean="0"/>
          </a:p>
          <a:p>
            <a:endParaRPr lang="it-IT" i="1" dirty="0" smtClean="0"/>
          </a:p>
          <a:p>
            <a:endParaRPr lang="it-IT" i="1" dirty="0" smtClean="0"/>
          </a:p>
          <a:p>
            <a:endParaRPr lang="it-IT" i="1" dirty="0" smtClean="0"/>
          </a:p>
          <a:p>
            <a:r>
              <a:rPr lang="it-IT" i="1" dirty="0" smtClean="0"/>
              <a:t>Non ce lo aspettavamo così  grande.</a:t>
            </a:r>
            <a:endParaRPr lang="it-IT" i="1" dirty="0"/>
          </a:p>
        </p:txBody>
      </p:sp>
      <p:pic>
        <p:nvPicPr>
          <p:cNvPr id="10" name="Segnaposto immagine 9" descr="20160509_105400 (1)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9563" r="19563"/>
          <a:stretch>
            <a:fillRect/>
          </a:stretch>
        </p:blipFill>
        <p:spPr>
          <a:xfrm>
            <a:off x="0" y="476672"/>
            <a:ext cx="6660232" cy="5543128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150917_1132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783" y="836712"/>
            <a:ext cx="8816463" cy="5328592"/>
          </a:xfrm>
          <a:prstGeom prst="rect">
            <a:avLst/>
          </a:prstGeom>
        </p:spPr>
      </p:pic>
      <p:pic>
        <p:nvPicPr>
          <p:cNvPr id="3" name="20 Voci umane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6" name="Esplosione 2 5"/>
          <p:cNvSpPr/>
          <p:nvPr/>
        </p:nvSpPr>
        <p:spPr>
          <a:xfrm>
            <a:off x="2411760" y="1412776"/>
            <a:ext cx="4608512" cy="165618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i="1" dirty="0" smtClean="0"/>
              <a:t>Incomincia il viaggio</a:t>
            </a:r>
            <a:endParaRPr lang="it-IT" i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9" descr="20160509_11153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57337"/>
            <a:ext cx="6248400" cy="3514725"/>
          </a:xfrm>
          <a:solidFill>
            <a:schemeClr val="accent1"/>
          </a:solidFill>
          <a:ln w="76200">
            <a:solidFill>
              <a:schemeClr val="accent1"/>
            </a:solidFill>
          </a:ln>
        </p:spPr>
      </p:pic>
      <p:sp>
        <p:nvSpPr>
          <p:cNvPr id="9" name="Segnaposto testo 8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it-IT" dirty="0" smtClean="0"/>
              <a:t>Negli espositori sono racchiusi i milioni di anni di storia della vita sulla Terra.</a:t>
            </a:r>
          </a:p>
          <a:p>
            <a:r>
              <a:rPr lang="it-IT" dirty="0" smtClean="0"/>
              <a:t>MILIONIIIIIIIIIIIIIII</a:t>
            </a:r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Un pesce </a:t>
            </a:r>
            <a:endParaRPr lang="it-IT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20160509_1052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8000" y="1524000"/>
            <a:ext cx="8128000" cy="4572000"/>
          </a:xfr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Seymouria</a:t>
            </a:r>
            <a:r>
              <a:rPr lang="it-IT" dirty="0" smtClean="0"/>
              <a:t> </a:t>
            </a:r>
            <a:r>
              <a:rPr lang="it-IT" dirty="0" err="1" smtClean="0"/>
              <a:t>babilorensis</a:t>
            </a:r>
            <a:r>
              <a:rPr lang="it-IT" dirty="0" smtClean="0"/>
              <a:t> </a:t>
            </a:r>
            <a:endParaRPr lang="it-IT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20160509_11031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57337"/>
            <a:ext cx="6248400" cy="3514725"/>
          </a:xfrm>
        </p:spPr>
      </p:pic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it-IT" i="1" dirty="0" smtClean="0"/>
              <a:t>Milioni di anni  davanti ai nostri occhi.</a:t>
            </a:r>
          </a:p>
          <a:p>
            <a:r>
              <a:rPr lang="it-IT" i="1" dirty="0" smtClean="0"/>
              <a:t>Siamo ritornati indietro nel tempo.</a:t>
            </a:r>
          </a:p>
          <a:p>
            <a:r>
              <a:rPr lang="it-IT" i="1" dirty="0" smtClean="0"/>
              <a:t>Incredibile!</a:t>
            </a:r>
          </a:p>
          <a:p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Un tuffo nel tempo</a:t>
            </a:r>
            <a:endParaRPr lang="it-IT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20160509_1042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8000" y="1524000"/>
            <a:ext cx="8128000" cy="4572000"/>
          </a:xfr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i="1" dirty="0" smtClean="0"/>
              <a:t>La storia non finisce qui.               Arrivederci</a:t>
            </a:r>
            <a:r>
              <a:rPr lang="it-IT" dirty="0" smtClean="0"/>
              <a:t> </a:t>
            </a:r>
            <a:r>
              <a:rPr lang="it-IT" i="1" dirty="0" smtClean="0"/>
              <a:t>alla</a:t>
            </a:r>
            <a:r>
              <a:rPr lang="it-IT" dirty="0" smtClean="0"/>
              <a:t> </a:t>
            </a:r>
            <a:r>
              <a:rPr lang="it-IT" i="1" dirty="0" smtClean="0"/>
              <a:t>prossima</a:t>
            </a:r>
            <a:r>
              <a:rPr lang="it-IT" dirty="0" smtClean="0"/>
              <a:t> </a:t>
            </a:r>
            <a:r>
              <a:rPr lang="it-IT" i="1" dirty="0" smtClean="0"/>
              <a:t>edizione!</a:t>
            </a:r>
            <a:r>
              <a:rPr lang="it-IT" dirty="0" smtClean="0"/>
              <a:t> </a:t>
            </a:r>
            <a:endParaRPr lang="it-IT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7397"/>
            <a:ext cx="9144000" cy="672320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4" name="20 Voci umane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" name="20 Voci umane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1060"/>
            <a:ext cx="9144000" cy="641588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18992"/>
            <a:ext cx="9144000" cy="6420015"/>
          </a:xfrm>
          <a:prstGeom prst="rect">
            <a:avLst/>
          </a:prstGeom>
        </p:spPr>
      </p:pic>
      <p:pic>
        <p:nvPicPr>
          <p:cNvPr id="3" name="01 Onda calabra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" name="01 Onda calabra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160412_0951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0704" y="476672"/>
            <a:ext cx="8581776" cy="5832648"/>
          </a:xfrm>
          <a:prstGeom prst="rect">
            <a:avLst/>
          </a:prstGeom>
        </p:spPr>
      </p:pic>
      <p:pic>
        <p:nvPicPr>
          <p:cNvPr id="3" name="01 Onda calabra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2771800" y="1556792"/>
            <a:ext cx="2016224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i="1" dirty="0" smtClean="0"/>
              <a:t>Prime forme di vita</a:t>
            </a:r>
            <a:endParaRPr lang="it-IT" i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5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8212"/>
            <a:ext cx="9144000" cy="674978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3" name="18 La paura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rta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Carta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arta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1900</TotalTime>
  <Words>547</Words>
  <Application>Microsoft Office PowerPoint</Application>
  <PresentationFormat>Presentazione su schermo (4:3)</PresentationFormat>
  <Paragraphs>78</Paragraphs>
  <Slides>33</Slides>
  <Notes>6</Notes>
  <HiddenSlides>0</HiddenSlides>
  <MMClips>11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7" baseType="lpstr">
      <vt:lpstr>Calibri</vt:lpstr>
      <vt:lpstr>Constantia</vt:lpstr>
      <vt:lpstr>Wingdings 2</vt:lpstr>
      <vt:lpstr>Carta</vt:lpstr>
      <vt:lpstr>A.S.2015/2016 Uda: Viaggio nella Preistoria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9 maggio 2016 Eccoci al Museo della Paleontologia dell’ Università della Calabria a Cosenza</vt:lpstr>
      <vt:lpstr>Reparto Fossili</vt:lpstr>
      <vt:lpstr>Ambra  </vt:lpstr>
      <vt:lpstr>Siamo rimasti a bocca aperta…</vt:lpstr>
      <vt:lpstr>Chi l’avrebbe mai detto…</vt:lpstr>
      <vt:lpstr>Dinosauro erbivoro Ouranosaurus nigeriensis.</vt:lpstr>
      <vt:lpstr>Un pesce </vt:lpstr>
      <vt:lpstr>Seymouria babilorensis </vt:lpstr>
      <vt:lpstr>Un tuffo nel tempo</vt:lpstr>
      <vt:lpstr>La storia non finisce qui.               Arrivederci alla prossima edizione!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 Rosa Greco</dc:creator>
  <cp:lastModifiedBy>Pc4</cp:lastModifiedBy>
  <cp:revision>121</cp:revision>
  <dcterms:created xsi:type="dcterms:W3CDTF">2016-04-05T13:20:38Z</dcterms:created>
  <dcterms:modified xsi:type="dcterms:W3CDTF">2016-05-25T07:02:28Z</dcterms:modified>
</cp:coreProperties>
</file>